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73" r:id="rId3"/>
    <p:sldId id="274" r:id="rId5"/>
    <p:sldId id="300" r:id="rId6"/>
    <p:sldId id="282" r:id="rId7"/>
    <p:sldId id="301" r:id="rId8"/>
    <p:sldId id="302" r:id="rId9"/>
    <p:sldId id="303" r:id="rId10"/>
    <p:sldId id="304" r:id="rId11"/>
    <p:sldId id="305" r:id="rId12"/>
    <p:sldId id="307" r:id="rId13"/>
    <p:sldId id="308" r:id="rId14"/>
    <p:sldId id="312" r:id="rId15"/>
    <p:sldId id="313" r:id="rId16"/>
    <p:sldId id="314" r:id="rId17"/>
    <p:sldId id="316" r:id="rId18"/>
    <p:sldId id="317" r:id="rId19"/>
    <p:sldId id="318" r:id="rId20"/>
    <p:sldId id="320" r:id="rId21"/>
    <p:sldId id="321" r:id="rId22"/>
    <p:sldId id="323" r:id="rId23"/>
    <p:sldId id="324" r:id="rId24"/>
    <p:sldId id="280" r:id="rId25"/>
    <p:sldId id="281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71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9" Type="http://schemas.openxmlformats.org/officeDocument/2006/relationships/tableStyles" Target="tableStyles.xml"/><Relationship Id="rId28" Type="http://schemas.openxmlformats.org/officeDocument/2006/relationships/viewProps" Target="viewProps.xml"/><Relationship Id="rId27" Type="http://schemas.openxmlformats.org/officeDocument/2006/relationships/presProps" Target="presProps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 txBox="1">
            <a:spLocks noGrp="1"/>
          </p:cNvSpPr>
          <p:nvPr>
            <p:ph type="hd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/>
          <a:lstStyle>
            <a:lvl1pPr lvl="0">
              <a:defRPr/>
            </a:lvl1pPr>
          </a:lstStyle>
          <a:p/>
        </p:txBody>
      </p:sp>
      <p:sp>
        <p:nvSpPr>
          <p:cNvPr id="3" name="Date Placeholder 2"/>
          <p:cNvSpPr txBox="1"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/>
          <a:lstStyle>
            <a:lvl1pPr lvl="0">
              <a:defRPr/>
            </a:lvl1pPr>
          </a:lstStyle>
          <a:p/>
        </p:txBody>
      </p:sp>
      <p:sp>
        <p:nvSpPr>
          <p:cNvPr id="4" name="Slide Image Placeholder 3"/>
          <p:cNvSpPr txBox="1"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>
            <a:lvl1pPr lvl="0">
              <a:defRPr/>
            </a:lvl1pPr>
          </a:lstStyle>
          <a:p/>
        </p:txBody>
      </p:sp>
      <p:sp>
        <p:nvSpPr>
          <p:cNvPr id="5" name="Notes Placeholder 4"/>
          <p:cNvSpPr txBox="1">
            <a:spLocks noGrp="1"/>
          </p:cNvSpPr>
          <p:nvPr>
            <p:ph type="body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>
            <a:lvl1pPr lvl="0">
              <a:defRPr/>
            </a:lvl1pPr>
          </a:lstStyle>
          <a:p>
            <a:pPr lvl="0"/>
            <a:r>
              <a:t>Click to edit master text styles</a:t>
            </a:r>
          </a:p>
        </p:txBody>
      </p:sp>
      <p:sp>
        <p:nvSpPr>
          <p:cNvPr id="6" name="Footer Placeholder 5"/>
          <p:cNvSpPr txBox="1">
            <a:spLocks noGrp="1"/>
          </p:cNvSpPr>
          <p:nvPr>
            <p:ph type="ftr" idx="4"/>
          </p:nvPr>
        </p:nvSpPr>
        <p:spPr>
          <a:xfrm>
            <a:off x="0" y="8685212"/>
            <a:ext cx="2971800" cy="457200"/>
          </a:xfrm>
          <a:prstGeom prst="rect">
            <a:avLst/>
          </a:prstGeom>
        </p:spPr>
        <p:txBody>
          <a:bodyPr/>
          <a:lstStyle>
            <a:lvl1pPr lvl="0">
              <a:defRPr/>
            </a:lvl1pPr>
          </a:lstStyle>
          <a:p/>
        </p:txBody>
      </p:sp>
      <p:sp>
        <p:nvSpPr>
          <p:cNvPr id="7" name="Slide Number Placeholder 6"/>
          <p:cNvSpPr txBox="1">
            <a:spLocks noGrp="1"/>
          </p:cNvSpPr>
          <p:nvPr>
            <p:ph type="sldNum" idx="5"/>
          </p:nvPr>
        </p:nvSpPr>
        <p:spPr>
          <a:xfrm>
            <a:off x="3884613" y="8685212"/>
            <a:ext cx="2971800" cy="457200"/>
          </a:xfrm>
          <a:prstGeom prst="rect">
            <a:avLst/>
          </a:prstGeom>
        </p:spPr>
        <p:txBody>
          <a:bodyPr/>
          <a:lstStyle>
            <a:lvl1pPr lvl="0">
              <a:defRPr/>
            </a:lvl1pPr>
          </a:lstStyle>
          <a:p>
            <a:fld id="{8B38DBA3-52F9-4AF4-A6A4-FA4D7DB2F99C}" type="slidenum">
              <a:rPr/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/>
          <p:cNvSpPr txBox="1">
            <a:spLocks noGrp="1"/>
          </p:cNvSpPr>
          <p:nvPr>
            <p:ph type="body"/>
          </p:nvPr>
        </p:nvSpPr>
        <p:spPr>
          <a:xfrm>
            <a:off x="685800" y="609600"/>
            <a:ext cx="7086600" cy="533400"/>
          </a:xfrm>
          <a:prstGeom prst="rect">
            <a:avLst/>
          </a:prstGeom>
        </p:spPr>
        <p:txBody>
          <a:bodyPr/>
          <a:lstStyle>
            <a:lvl1pPr lvl="0">
              <a:defRPr/>
            </a:lvl1pPr>
          </a:lstStyle>
          <a:p/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/>
          <p:cNvSpPr txBox="1">
            <a:spLocks noGrp="1"/>
          </p:cNvSpPr>
          <p:nvPr>
            <p:ph type="body"/>
          </p:nvPr>
        </p:nvSpPr>
        <p:spPr>
          <a:xfrm>
            <a:off x="685800" y="609600"/>
            <a:ext cx="7086600" cy="533400"/>
          </a:xfrm>
          <a:prstGeom prst="rect">
            <a:avLst/>
          </a:prstGeom>
        </p:spPr>
        <p:txBody>
          <a:bodyPr/>
          <a:lstStyle>
            <a:lvl1pPr lvl="0">
              <a:defRPr/>
            </a:lvl1pPr>
          </a:lstStyle>
          <a:p/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/>
          <p:cNvSpPr txBox="1">
            <a:spLocks noGrp="1"/>
          </p:cNvSpPr>
          <p:nvPr>
            <p:ph type="body"/>
          </p:nvPr>
        </p:nvSpPr>
        <p:spPr>
          <a:xfrm>
            <a:off x="685800" y="609600"/>
            <a:ext cx="7086600" cy="533400"/>
          </a:xfrm>
          <a:prstGeom prst="rect">
            <a:avLst/>
          </a:prstGeom>
        </p:spPr>
        <p:txBody>
          <a:bodyPr/>
          <a:lstStyle>
            <a:lvl1pPr lvl="0">
              <a:defRPr/>
            </a:lvl1pPr>
          </a:lstStyle>
          <a:p/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/>
          <p:cNvSpPr txBox="1">
            <a:spLocks noGrp="1"/>
          </p:cNvSpPr>
          <p:nvPr>
            <p:ph type="body"/>
          </p:nvPr>
        </p:nvSpPr>
        <p:spPr>
          <a:xfrm>
            <a:off x="685800" y="609600"/>
            <a:ext cx="7086600" cy="533400"/>
          </a:xfrm>
          <a:prstGeom prst="rect">
            <a:avLst/>
          </a:prstGeom>
        </p:spPr>
        <p:txBody>
          <a:bodyPr/>
          <a:lstStyle>
            <a:lvl1pPr lvl="0">
              <a:defRPr/>
            </a:lvl1pPr>
          </a:lstStyle>
          <a:p/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/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/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8DBA3-52F9-4AF4-A6A4-FA4D7DB2F99C}" type="slidenum">
              <a:rPr/>
            </a:fld>
            <a:endParaRPr/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/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/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8DBA3-52F9-4AF4-A6A4-FA4D7DB2F99C}" type="slidenum">
              <a:rPr/>
            </a:fld>
            <a:endParaRPr/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0573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/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/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8DBA3-52F9-4AF4-A6A4-FA4D7DB2F99C}" type="slidenum">
              <a:rPr/>
            </a:fld>
            <a:endParaRPr/>
          </a:p>
        </p:txBody>
      </p:sp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/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/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8DBA3-52F9-4AF4-A6A4-FA4D7DB2F99C}" type="slidenum">
              <a:rPr/>
            </a:fld>
            <a:endParaRPr/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38"/>
            <a:ext cx="105156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3"/>
            <a:ext cx="105156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/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/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8DBA3-52F9-4AF4-A6A4-FA4D7DB2F99C}" type="slidenum">
              <a:rPr/>
            </a:fld>
            <a:endParaRPr/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376672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5728" y="1600200"/>
            <a:ext cx="5376672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/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8DBA3-52F9-4AF4-A6A4-FA4D7DB2F99C}" type="slidenum">
              <a:rPr/>
            </a:fld>
            <a:endParaRPr/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/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/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8DBA3-52F9-4AF4-A6A4-FA4D7DB2F99C}" type="slidenum">
              <a:rPr/>
            </a:fld>
            <a:endParaRPr/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/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/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8DBA3-52F9-4AF4-A6A4-FA4D7DB2F99C}" type="slidenum">
              <a:rPr/>
            </a:fld>
            <a:endParaRPr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/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/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8DBA3-52F9-4AF4-A6A4-FA4D7DB2F99C}" type="slidenum">
              <a:rPr/>
            </a:fld>
            <a:endParaRPr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/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8DBA3-52F9-4AF4-A6A4-FA4D7DB2F99C}" type="slidenum">
              <a:rPr/>
            </a:fld>
            <a:endParaRPr/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en-US"/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1026" name="Title 1025"/>
          <p:cNvSpPr/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lvl="0"/>
            <a:r>
              <a:t>Click to edit Master title style</a:t>
            </a:r>
          </a:p>
        </p:txBody>
      </p:sp>
      <p:sp>
        <p:nvSpPr>
          <p:cNvPr id="1027" name="Text Placeholder 1026"/>
          <p:cNvSpPr/>
          <p:nvPr>
            <p:ph type="body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1028" name="Date Placeholder 1027"/>
          <p:cNvSpPr/>
          <p:nvPr>
            <p:ph type="dt" sz="half" idx="2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z="1400"/>
            </a:lvl1pPr>
          </a:lstStyle>
          <a:p/>
        </p:txBody>
      </p:sp>
      <p:sp>
        <p:nvSpPr>
          <p:cNvPr id="1029" name="Footer Placeholder 1028"/>
          <p:cNvSpPr/>
          <p:nvPr>
            <p:ph type="ftr" sz="quarter" idx="3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ctr">
              <a:defRPr sz="1400"/>
            </a:lvl1pPr>
          </a:lstStyle>
          <a:p/>
        </p:txBody>
      </p:sp>
      <p:sp>
        <p:nvSpPr>
          <p:cNvPr id="1030" name="Slide Number Placeholder 1029"/>
          <p:cNvSpPr/>
          <p:nvPr>
            <p:ph type="sldNum" sz="quarter" idx="4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>
              <a:defRPr sz="1400"/>
            </a:lvl1pPr>
          </a:lstStyle>
          <a:p>
            <a:fld id="{8B38DBA3-52F9-4AF4-A6A4-FA4D7DB2F99C}" type="slidenum">
              <a:rPr/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marL="0" lvl="0" indent="0" algn="ctr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3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ctrTitle"/>
          </p:nvPr>
        </p:nvSpPr>
        <p:spPr>
          <a:xfrm>
            <a:off x="932815" y="255270"/>
            <a:ext cx="9775825" cy="1917065"/>
          </a:xfrm>
          <a:prstGeom prst="rect">
            <a:avLst/>
          </a:prstGeom>
        </p:spPr>
        <p:txBody>
          <a:bodyPr/>
          <a:lstStyle>
            <a:lvl1pPr lvl="0">
              <a:defRPr/>
            </a:lvl1pPr>
          </a:lstStyle>
          <a:p>
            <a:pPr lvl="0" algn="ctr"/>
            <a:r>
              <a:rPr lang="en-US" altLang="en-US" sz="3600" dirty="0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 panose="020B0604020202020204"/>
              </a:rPr>
              <a:t>Generative Adverserial Networks for Image Forgery</a:t>
            </a:r>
            <a:endParaRPr sz="3600" dirty="0">
              <a:latin typeface="Calibri" panose="020F0502020204030204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671383" y="2409118"/>
            <a:ext cx="6297770" cy="4247318"/>
          </a:xfrm>
          <a:prstGeom prst="rect">
            <a:avLst/>
          </a:prstGeom>
          <a:noFill/>
        </p:spPr>
        <p:txBody>
          <a:bodyPr wrap="square"/>
          <a:lstStyle>
            <a:lvl1pPr lvl="0">
              <a:defRPr/>
            </a:lvl1pPr>
          </a:lstStyle>
          <a:p>
            <a:pPr marL="457200" marR="0" lvl="0" indent="-342900" algn="ctr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None/>
            </a:pPr>
            <a:r>
              <a:rPr lang="en-US" sz="24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Arial" panose="020B0604020202020204"/>
              </a:rPr>
              <a:t>Vignesh </a:t>
            </a:r>
            <a:r>
              <a:rPr lang="en-US" altLang="en-US" sz="24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Arial" panose="020B0604020202020204"/>
              </a:rPr>
              <a:t>M. 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Arial" panose="020B0604020202020204"/>
              </a:rPr>
              <a:t>Pagadala</a:t>
            </a:r>
            <a:endParaRPr lang="en-US" sz="2400" b="0" i="0" u="none" strike="noStrike" cap="none" dirty="0">
              <a:solidFill>
                <a:schemeClr val="bg2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  <a:sym typeface="Arial" panose="020B0604020202020204"/>
            </a:endParaRPr>
          </a:p>
          <a:p>
            <a:pPr marL="457200" marR="0" lvl="0" indent="-342900" algn="ctr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None/>
            </a:pPr>
            <a:endParaRPr lang="en-US" b="0" i="0" u="none" strike="noStrike" cap="none" dirty="0">
              <a:solidFill>
                <a:schemeClr val="bg2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  <a:sym typeface="Arial" panose="020B0604020202020204"/>
            </a:endParaRPr>
          </a:p>
          <a:p>
            <a:pPr marL="457200" marR="0" lvl="0" indent="-342900" algn="ctr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None/>
            </a:pPr>
            <a:r>
              <a:rPr lang="en-US" altLang="en-US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Arial" panose="020B0604020202020204"/>
              </a:rPr>
              <a:t>Graduate Research Assistant</a:t>
            </a:r>
            <a:endParaRPr lang="en-US" altLang="en-US" b="0" i="0" u="none" strike="noStrike" cap="none" dirty="0">
              <a:solidFill>
                <a:schemeClr val="bg2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  <a:sym typeface="Arial" panose="020B0604020202020204"/>
            </a:endParaRPr>
          </a:p>
          <a:p>
            <a:pPr marL="457200" marR="0" lvl="0" indent="-342900" algn="ctr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None/>
            </a:pPr>
            <a:r>
              <a:rPr lang="en-US" altLang="en-US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Arial" panose="020B0604020202020204"/>
              </a:rPr>
              <a:t>Database and Security Research Group</a:t>
            </a:r>
            <a:endParaRPr lang="en-US" altLang="en-US" b="0" i="0" u="none" strike="noStrike" cap="none" dirty="0">
              <a:solidFill>
                <a:schemeClr val="bg2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  <a:sym typeface="Arial" panose="020B0604020202020204"/>
            </a:endParaRPr>
          </a:p>
          <a:p>
            <a:pPr marL="457200" marR="0" lvl="0" indent="-342900" algn="ctr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None/>
            </a:pPr>
            <a:r>
              <a:rPr lang="en-US" altLang="en-US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Arial" panose="020B0604020202020204"/>
              </a:rPr>
              <a:t>Department of Computer Science</a:t>
            </a:r>
            <a:endParaRPr lang="en-US" altLang="en-US" b="0" i="0" u="none" strike="noStrike" cap="none" dirty="0">
              <a:solidFill>
                <a:schemeClr val="bg2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  <a:sym typeface="Arial" panose="020B0604020202020204"/>
            </a:endParaRPr>
          </a:p>
          <a:p>
            <a:pPr marL="457200" marR="0" lvl="0" indent="-342900" algn="ctr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None/>
            </a:pPr>
            <a:endParaRPr lang="en-US" altLang="en-US" b="0" i="0" u="none" strike="noStrike" cap="none" dirty="0">
              <a:solidFill>
                <a:schemeClr val="bg2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  <a:sym typeface="Arial" panose="020B0604020202020204"/>
            </a:endParaRPr>
          </a:p>
          <a:p>
            <a:pPr marL="457200" marR="0" lvl="0" indent="-342900" algn="ctr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None/>
            </a:pPr>
            <a:r>
              <a:rPr lang="en-US" altLang="en-US" sz="20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Arial" panose="020B0604020202020204"/>
              </a:rPr>
              <a:t>Colorado State University</a:t>
            </a:r>
            <a:endParaRPr lang="en-US" altLang="en-US" sz="2000" b="0" i="0" u="none" strike="noStrike" cap="none" dirty="0">
              <a:solidFill>
                <a:schemeClr val="bg2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  <a:sym typeface="Arial" panose="020B0604020202020204"/>
            </a:endParaRPr>
          </a:p>
          <a:p>
            <a:pPr marL="457200" marR="0" lvl="0" indent="-342900" algn="ctr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None/>
            </a:pPr>
            <a:endParaRPr lang="en-US" dirty="0">
              <a:solidFill>
                <a:schemeClr val="bg2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>
              <a:buClr>
                <a:schemeClr val="dk1"/>
              </a:buClr>
              <a:buNone/>
            </a:pPr>
            <a:r>
              <a:rPr lang="en-US" altLang="en-US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June 30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, 20</a:t>
            </a:r>
            <a:r>
              <a:rPr lang="en-US" altLang="en-US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20</a:t>
            </a:r>
            <a:endParaRPr lang="en-US" dirty="0">
              <a:solidFill>
                <a:schemeClr val="bg2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 algn="ctr">
              <a:buClr>
                <a:schemeClr val="dk1"/>
              </a:buClr>
              <a:buNone/>
            </a:pPr>
            <a:endParaRPr lang="en-US" dirty="0">
              <a:solidFill>
                <a:schemeClr val="bg2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 algn="ctr"/>
            <a:endParaRPr dirty="0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 algn="ctr"/>
            <a:endParaRPr b="1" dirty="0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 algn="ctr"/>
            <a:endParaRPr b="1" dirty="0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 algn="ctr"/>
            <a:endParaRPr b="1" dirty="0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 algn="ctr"/>
            <a:endParaRPr b="1" dirty="0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 algn="ctr"/>
            <a:endParaRPr b="1" dirty="0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 algn="ctr"/>
            <a:endParaRPr b="1" dirty="0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85433"/>
            <a:ext cx="10972800" cy="1143000"/>
          </a:xfrm>
        </p:spPr>
        <p:txBody>
          <a:bodyPr/>
          <a:lstStyle/>
          <a:p>
            <a:pPr algn="l"/>
            <a:r>
              <a:rPr lang="en-US" altLang="en-US" sz="3200" dirty="0" smtClean="0">
                <a:latin typeface="Calibri" panose="020F0502020204030204" pitchFamily="34" charset="0"/>
                <a:cs typeface="Calibri" panose="020F0502020204030204" pitchFamily="34" charset="0"/>
              </a:rPr>
              <a:t>Generative Adverserial Networks</a:t>
            </a:r>
            <a:endParaRPr lang="en-US" altLang="en-US" sz="32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 Placeholder 2"/>
          <p:cNvSpPr txBox="1">
            <a:spLocks noGrp="1"/>
          </p:cNvSpPr>
          <p:nvPr>
            <p:ph type="body" idx="1"/>
          </p:nvPr>
        </p:nvSpPr>
        <p:spPr>
          <a:xfrm>
            <a:off x="609600" y="1573530"/>
            <a:ext cx="5356860" cy="4824730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lvl="0">
              <a:defRPr/>
            </a:lvl1pPr>
          </a:lstStyle>
          <a:p>
            <a:pPr lvl="0" algn="just"/>
            <a:r>
              <a:rPr lang="en-US" alt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The novel methodology was first first defined by Goodfellow et al. in the paper “Generative Adverserial Nets” [Goodfellow, Ian, et al. "Generative adversarial nets." Advances in neural information processing systems. 2014.] </a:t>
            </a:r>
            <a:endParaRPr lang="en-US" alt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 algn="just"/>
            <a:r>
              <a:rPr lang="en-US" alt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The paper has 20,232 citations to-date.</a:t>
            </a:r>
            <a:endParaRPr lang="en-US" alt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 algn="just"/>
            <a:r>
              <a:rPr lang="en-US" alt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What problem does it solve exactly? Fundamentally, it tackles the same problem use-case of deep-learning in-general, which is to find rich, well-fitted models that effectively capture data distributions.</a:t>
            </a:r>
            <a:endParaRPr lang="en-US" alt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 algn="just"/>
            <a:r>
              <a:rPr lang="en-US" alt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The novelty here lies in the fact that Goodfellow has achieved this using a generative, rather than a discriminative model, while still maintaining tractablility.</a:t>
            </a:r>
            <a:endParaRPr lang="en-US" alt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 algn="just"/>
            <a:r>
              <a:rPr lang="en-US" alt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The paper demonstrates the viability of generative modelling.</a:t>
            </a:r>
            <a:endParaRPr lang="en-US" alt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just">
              <a:buNone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     </a:t>
            </a: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just">
              <a:buNone/>
            </a:pP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 algn="just"/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 algn="just"/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 algn="just"/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 algn="just"/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 algn="just"/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 algn="just"/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 algn="just"/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 algn="just"/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 descr="Screenshot from 2020-06-29 20-58-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87440" y="1312545"/>
            <a:ext cx="5648960" cy="46126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85433"/>
            <a:ext cx="10972800" cy="1143000"/>
          </a:xfrm>
        </p:spPr>
        <p:txBody>
          <a:bodyPr/>
          <a:lstStyle/>
          <a:p>
            <a:pPr algn="l"/>
            <a:r>
              <a:rPr lang="en-US" altLang="en-US" sz="3200" dirty="0" smtClean="0">
                <a:latin typeface="Calibri" panose="020F0502020204030204" pitchFamily="34" charset="0"/>
                <a:cs typeface="Calibri" panose="020F0502020204030204" pitchFamily="34" charset="0"/>
              </a:rPr>
              <a:t>Generative Adverserial Networks</a:t>
            </a:r>
            <a:endParaRPr lang="en-US" altLang="en-US" sz="32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 Placeholder 2"/>
          <p:cNvSpPr txBox="1">
            <a:spLocks noGrp="1"/>
          </p:cNvSpPr>
          <p:nvPr>
            <p:ph type="body" idx="1"/>
          </p:nvPr>
        </p:nvSpPr>
        <p:spPr>
          <a:xfrm>
            <a:off x="609600" y="1573530"/>
            <a:ext cx="11078210" cy="4824730"/>
          </a:xfrm>
          <a:prstGeom prst="rect">
            <a:avLst/>
          </a:prstGeom>
        </p:spPr>
        <p:txBody>
          <a:bodyPr>
            <a:normAutofit/>
          </a:bodyPr>
          <a:lstStyle>
            <a:lvl1pPr lvl="0">
              <a:defRPr/>
            </a:lvl1pPr>
          </a:lstStyle>
          <a:p>
            <a:pPr lvl="0" algn="just"/>
            <a:r>
              <a:rPr lang="en-US" altLang="en-US" sz="1800"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A neural network that captures the training data’s distribution in order to generate new data from the same distribution.</a:t>
            </a:r>
            <a:endParaRPr lang="en-US" altLang="en-US" sz="1800">
              <a:latin typeface="Calibri" panose="020F0502020204030204" pitchFamily="34" charset="0"/>
              <a:cs typeface="Calibri" panose="020F0502020204030204" pitchFamily="34" charset="0"/>
              <a:sym typeface="+mn-ea"/>
            </a:endParaRPr>
          </a:p>
          <a:p>
            <a:pPr lvl="0" algn="just"/>
            <a:endParaRPr lang="en-US" altLang="en-US" sz="1800">
              <a:latin typeface="Calibri" panose="020F0502020204030204" pitchFamily="34" charset="0"/>
              <a:cs typeface="Calibri" panose="020F0502020204030204" pitchFamily="34" charset="0"/>
              <a:sym typeface="+mn-ea"/>
            </a:endParaRPr>
          </a:p>
          <a:p>
            <a:pPr lvl="0" algn="just"/>
            <a:r>
              <a:rPr lang="en-US" altLang="en-US" sz="1800"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Contains two seperate networks - the Generator (G) and the Discriminator (D). </a:t>
            </a:r>
            <a:endParaRPr lang="en-US" altLang="en-US" sz="1800">
              <a:latin typeface="Calibri" panose="020F0502020204030204" pitchFamily="34" charset="0"/>
              <a:cs typeface="Calibri" panose="020F0502020204030204" pitchFamily="34" charset="0"/>
              <a:sym typeface="+mn-ea"/>
            </a:endParaRPr>
          </a:p>
          <a:p>
            <a:pPr lvl="0" algn="just"/>
            <a:endParaRPr lang="en-US" altLang="en-US" sz="18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 algn="just"/>
            <a:r>
              <a:rPr lang="en-US" altLang="en-US" sz="1800"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The Generator creates ‘fake’ images, and tries to make it appear as real as possible, and feeds it into the Discriminator.</a:t>
            </a:r>
            <a:endParaRPr lang="en-US" altLang="en-US" sz="1800">
              <a:latin typeface="Calibri" panose="020F0502020204030204" pitchFamily="34" charset="0"/>
              <a:cs typeface="Calibri" panose="020F0502020204030204" pitchFamily="34" charset="0"/>
              <a:sym typeface="+mn-ea"/>
            </a:endParaRPr>
          </a:p>
          <a:p>
            <a:pPr lvl="0" algn="just"/>
            <a:endParaRPr lang="en-US" altLang="en-US" sz="18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 algn="just"/>
            <a:r>
              <a:rPr lang="en-US" altLang="en-US" sz="1800"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The Discriminator looks at the spawned images, and tries to determine whether it is a real or a fake image.</a:t>
            </a:r>
            <a:endParaRPr lang="en-US" altLang="en-US" sz="1800">
              <a:latin typeface="Calibri" panose="020F0502020204030204" pitchFamily="34" charset="0"/>
              <a:cs typeface="Calibri" panose="020F0502020204030204" pitchFamily="34" charset="0"/>
              <a:sym typeface="+mn-ea"/>
            </a:endParaRPr>
          </a:p>
          <a:p>
            <a:pPr lvl="0" algn="just"/>
            <a:endParaRPr lang="en-US" altLang="en-US" sz="1800">
              <a:latin typeface="Calibri" panose="020F0502020204030204" pitchFamily="34" charset="0"/>
              <a:cs typeface="Calibri" panose="020F0502020204030204" pitchFamily="34" charset="0"/>
              <a:sym typeface="+mn-ea"/>
            </a:endParaRPr>
          </a:p>
          <a:p>
            <a:pPr lvl="0" algn="just"/>
            <a:r>
              <a:rPr lang="en-US" alt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Both G and D are essentially involved in playing a min-max game, trying to minimize their respective loss functions.</a:t>
            </a:r>
            <a:endParaRPr lang="en-US" alt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85433"/>
            <a:ext cx="10972800" cy="1143000"/>
          </a:xfrm>
        </p:spPr>
        <p:txBody>
          <a:bodyPr/>
          <a:lstStyle/>
          <a:p>
            <a:pPr algn="l"/>
            <a:r>
              <a:rPr lang="en-US" altLang="en-US" sz="3200" dirty="0" smtClean="0">
                <a:latin typeface="Calibri" panose="020F0502020204030204" pitchFamily="34" charset="0"/>
                <a:cs typeface="Calibri" panose="020F0502020204030204" pitchFamily="34" charset="0"/>
              </a:rPr>
              <a:t>GAN: Architecture</a:t>
            </a:r>
            <a:endParaRPr lang="en-US" altLang="en-US" sz="32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5" descr="GANs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800" y="1236345"/>
            <a:ext cx="10058400" cy="4385945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1066800" y="5746115"/>
            <a:ext cx="953198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1000"/>
              <a:t>Source: pathmind.com/wiki/generative-adversarial-network-gan</a:t>
            </a:r>
            <a:endParaRPr lang="en-US" altLang="en-US" sz="10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85433"/>
            <a:ext cx="10972800" cy="1143000"/>
          </a:xfrm>
        </p:spPr>
        <p:txBody>
          <a:bodyPr/>
          <a:lstStyle/>
          <a:p>
            <a:pPr algn="l"/>
            <a:r>
              <a:rPr lang="en-US" altLang="en-US" sz="3200" dirty="0" smtClean="0">
                <a:latin typeface="Calibri" panose="020F0502020204030204" pitchFamily="34" charset="0"/>
                <a:cs typeface="Calibri" panose="020F0502020204030204" pitchFamily="34" charset="0"/>
              </a:rPr>
              <a:t>GAN: Methodology</a:t>
            </a:r>
            <a:endParaRPr lang="en-US" altLang="en-US" sz="32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 Placeholder 2"/>
          <p:cNvSpPr txBox="1">
            <a:spLocks noGrp="1"/>
          </p:cNvSpPr>
          <p:nvPr>
            <p:ph type="body" idx="1"/>
          </p:nvPr>
        </p:nvSpPr>
        <p:spPr>
          <a:xfrm>
            <a:off x="609600" y="1573530"/>
            <a:ext cx="11078210" cy="4824730"/>
          </a:xfrm>
          <a:prstGeom prst="rect">
            <a:avLst/>
          </a:prstGeom>
        </p:spPr>
        <p:txBody>
          <a:bodyPr>
            <a:normAutofit/>
          </a:bodyPr>
          <a:lstStyle>
            <a:lvl1pPr lvl="0">
              <a:defRPr/>
            </a:lvl1pPr>
          </a:lstStyle>
          <a:p>
            <a:pPr lvl="0" algn="just"/>
            <a:r>
              <a:rPr lang="en-US" alt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Essentially, the system reaches “equilibrium”, when the generator spawns really convincing fake images, and the discriminator constants guesses correctly and incorrectly, so as to reach a probability of 1/2.</a:t>
            </a:r>
            <a:endParaRPr lang="en-US" alt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 algn="just"/>
            <a:endParaRPr lang="en-US" alt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 descr="Screenshot from 2020-06-29 21-20-0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28725" y="3071495"/>
            <a:ext cx="9734550" cy="10953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85433"/>
            <a:ext cx="10972800" cy="1143000"/>
          </a:xfrm>
        </p:spPr>
        <p:txBody>
          <a:bodyPr/>
          <a:lstStyle/>
          <a:p>
            <a:pPr algn="l"/>
            <a:r>
              <a:rPr lang="en-US" altLang="en-US" sz="3200" dirty="0" smtClean="0">
                <a:latin typeface="Calibri" panose="020F0502020204030204" pitchFamily="34" charset="0"/>
                <a:cs typeface="Calibri" panose="020F0502020204030204" pitchFamily="34" charset="0"/>
              </a:rPr>
              <a:t>GAN: Methodology</a:t>
            </a:r>
            <a:endParaRPr lang="en-US" altLang="en-US" sz="32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5" descr="Screenshot from 2020-06-29 21-24-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53005" y="1196975"/>
            <a:ext cx="7286625" cy="47815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85433"/>
            <a:ext cx="10972800" cy="1143000"/>
          </a:xfrm>
        </p:spPr>
        <p:txBody>
          <a:bodyPr/>
          <a:lstStyle/>
          <a:p>
            <a:pPr algn="l"/>
            <a:r>
              <a:rPr lang="en-US" altLang="en-US" sz="3200" dirty="0" smtClean="0">
                <a:latin typeface="Calibri" panose="020F0502020204030204" pitchFamily="34" charset="0"/>
                <a:cs typeface="Calibri" panose="020F0502020204030204" pitchFamily="34" charset="0"/>
              </a:rPr>
              <a:t>GAN: Example </a:t>
            </a:r>
            <a:endParaRPr lang="en-US" altLang="en-US" sz="32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 Placeholder 2"/>
          <p:cNvSpPr txBox="1">
            <a:spLocks noGrp="1"/>
          </p:cNvSpPr>
          <p:nvPr>
            <p:ph type="body" idx="1"/>
          </p:nvPr>
        </p:nvSpPr>
        <p:spPr>
          <a:xfrm>
            <a:off x="609600" y="1573530"/>
            <a:ext cx="11078210" cy="4824730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lvl="0">
              <a:defRPr/>
            </a:lvl1pPr>
          </a:lstStyle>
          <a:p>
            <a:pPr lvl="0" algn="just"/>
            <a:r>
              <a:rPr lang="en-US" altLang="en-US" sz="1800"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Consider an input space with 2x2 pixels, and 4 shade-levels of black for every pixel - 0, 0.25, 0.5, 1.</a:t>
            </a:r>
            <a:endParaRPr lang="en-US" altLang="en-US" sz="1800">
              <a:latin typeface="Calibri" panose="020F0502020204030204" pitchFamily="34" charset="0"/>
              <a:cs typeface="Calibri" panose="020F0502020204030204" pitchFamily="34" charset="0"/>
              <a:sym typeface="+mn-ea"/>
            </a:endParaRPr>
          </a:p>
          <a:p>
            <a:pPr lvl="0" algn="just"/>
            <a:endParaRPr lang="en-US" alt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 algn="just"/>
            <a:endParaRPr lang="en-US" alt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 algn="just"/>
            <a:endParaRPr lang="en-US" alt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 algn="just"/>
            <a:endParaRPr lang="en-US" alt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 algn="just"/>
            <a:endParaRPr lang="en-US" alt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 algn="just"/>
            <a:endParaRPr lang="en-US" alt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 algn="just"/>
            <a:r>
              <a:rPr lang="en-US" alt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Now assume, we want to capture the model which has only those 4-pixel images which have darker spots on the top-left and bottom-right pixels. Ones that look like these, or ‘left-diagonals’:</a:t>
            </a:r>
            <a:endParaRPr lang="en-US" alt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 algn="just"/>
            <a:endParaRPr lang="en-US" alt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 algn="just"/>
            <a:endParaRPr lang="en-US" alt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 algn="just"/>
            <a:endParaRPr lang="en-US" alt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 algn="just"/>
            <a:endParaRPr lang="en-US" alt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just">
              <a:buNone/>
            </a:pPr>
            <a:endParaRPr lang="en-US" altLang="en-US" sz="1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just">
              <a:buNone/>
            </a:pPr>
            <a:endParaRPr lang="en-US" altLang="en-US" sz="1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just">
              <a:buNone/>
            </a:pPr>
            <a:endParaRPr lang="en-US" altLang="en-US" sz="1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just">
              <a:buNone/>
            </a:pPr>
            <a:endParaRPr lang="en-US" altLang="en-US" sz="1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just">
              <a:buNone/>
            </a:pPr>
            <a:r>
              <a:rPr lang="en-US" altLang="en-US" sz="1000" dirty="0">
                <a:latin typeface="Calibri" panose="020F0502020204030204" pitchFamily="34" charset="0"/>
                <a:cs typeface="Calibri" panose="020F0502020204030204" pitchFamily="34" charset="0"/>
              </a:rPr>
              <a:t>source: Luis Serrano</a:t>
            </a:r>
            <a:endParaRPr lang="en-US" altLang="en-US" sz="1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068070" y="1957070"/>
            <a:ext cx="892175" cy="82359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en-US">
                <a:solidFill>
                  <a:srgbClr val="00B0F0"/>
                </a:solidFill>
              </a:rPr>
              <a:t>1</a:t>
            </a:r>
            <a:endParaRPr lang="en-US" altLang="en-US">
              <a:solidFill>
                <a:srgbClr val="00B0F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960245" y="2780665"/>
            <a:ext cx="892175" cy="82359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en-US">
                <a:solidFill>
                  <a:srgbClr val="00B0F0"/>
                </a:solidFill>
              </a:rPr>
              <a:t>0.5</a:t>
            </a:r>
            <a:endParaRPr lang="en-US" altLang="en-US">
              <a:solidFill>
                <a:srgbClr val="00B0F0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960245" y="1957070"/>
            <a:ext cx="892175" cy="82359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en-US">
                <a:solidFill>
                  <a:srgbClr val="00B0F0"/>
                </a:solidFill>
              </a:rPr>
              <a:t>0.75</a:t>
            </a:r>
            <a:endParaRPr lang="en-US" altLang="en-US">
              <a:solidFill>
                <a:srgbClr val="00B0F0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068070" y="2780665"/>
            <a:ext cx="892175" cy="82359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en-US">
                <a:solidFill>
                  <a:srgbClr val="00B0F0"/>
                </a:solidFill>
              </a:rPr>
              <a:t>0</a:t>
            </a:r>
            <a:endParaRPr lang="en-US" altLang="en-US">
              <a:solidFill>
                <a:srgbClr val="00B0F0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1068070" y="4279265"/>
            <a:ext cx="892175" cy="82359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en-US">
                <a:solidFill>
                  <a:srgbClr val="00B0F0"/>
                </a:solidFill>
              </a:rPr>
              <a:t>1</a:t>
            </a:r>
            <a:endParaRPr lang="en-US" altLang="en-US">
              <a:solidFill>
                <a:srgbClr val="00B0F0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1960245" y="5102860"/>
            <a:ext cx="892175" cy="82359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en-US">
                <a:solidFill>
                  <a:srgbClr val="00B0F0"/>
                </a:solidFill>
              </a:rPr>
              <a:t>1</a:t>
            </a:r>
            <a:endParaRPr lang="en-US" altLang="en-US">
              <a:solidFill>
                <a:srgbClr val="00B0F0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1960245" y="4279265"/>
            <a:ext cx="892175" cy="82359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en-US">
                <a:solidFill>
                  <a:srgbClr val="00B0F0"/>
                </a:solidFill>
              </a:rPr>
              <a:t>0.75</a:t>
            </a:r>
            <a:endParaRPr lang="en-US" altLang="en-US">
              <a:solidFill>
                <a:srgbClr val="00B0F0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1068070" y="5102860"/>
            <a:ext cx="892175" cy="82359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en-US">
                <a:solidFill>
                  <a:srgbClr val="00B0F0"/>
                </a:solidFill>
              </a:rPr>
              <a:t>0</a:t>
            </a:r>
            <a:endParaRPr lang="en-US" altLang="en-US">
              <a:solidFill>
                <a:srgbClr val="00B0F0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3327400" y="4279265"/>
            <a:ext cx="892175" cy="82359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en-US">
                <a:solidFill>
                  <a:srgbClr val="00B0F0"/>
                </a:solidFill>
              </a:rPr>
              <a:t>0.75</a:t>
            </a:r>
            <a:endParaRPr lang="en-US" altLang="en-US">
              <a:solidFill>
                <a:srgbClr val="00B0F0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4219575" y="5102860"/>
            <a:ext cx="892175" cy="82359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en-US">
                <a:solidFill>
                  <a:srgbClr val="00B0F0"/>
                </a:solidFill>
              </a:rPr>
              <a:t>0.75</a:t>
            </a:r>
            <a:endParaRPr lang="en-US" altLang="en-US">
              <a:solidFill>
                <a:srgbClr val="00B0F0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4219575" y="4279265"/>
            <a:ext cx="892175" cy="82359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en-US">
                <a:solidFill>
                  <a:srgbClr val="00B0F0"/>
                </a:solidFill>
              </a:rPr>
              <a:t>0.25</a:t>
            </a:r>
            <a:endParaRPr lang="en-US" altLang="en-US">
              <a:solidFill>
                <a:srgbClr val="00B0F0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3327400" y="5102860"/>
            <a:ext cx="892175" cy="82359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en-US">
                <a:solidFill>
                  <a:srgbClr val="00B0F0"/>
                </a:solidFill>
              </a:rPr>
              <a:t>0</a:t>
            </a:r>
            <a:endParaRPr lang="en-US" altLang="en-US">
              <a:solidFill>
                <a:srgbClr val="00B0F0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5596255" y="4279265"/>
            <a:ext cx="892175" cy="82359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en-US">
                <a:solidFill>
                  <a:srgbClr val="00B0F0"/>
                </a:solidFill>
              </a:rPr>
              <a:t>0.25</a:t>
            </a:r>
            <a:endParaRPr lang="en-US" altLang="en-US">
              <a:solidFill>
                <a:srgbClr val="00B0F0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6488430" y="5102860"/>
            <a:ext cx="892175" cy="82359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en-US">
                <a:solidFill>
                  <a:srgbClr val="00B0F0"/>
                </a:solidFill>
              </a:rPr>
              <a:t>0.75</a:t>
            </a:r>
            <a:endParaRPr lang="en-US" altLang="en-US">
              <a:solidFill>
                <a:srgbClr val="00B0F0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6488430" y="4279265"/>
            <a:ext cx="892175" cy="82359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en-US">
                <a:solidFill>
                  <a:srgbClr val="00B0F0"/>
                </a:solidFill>
              </a:rPr>
              <a:t>0</a:t>
            </a:r>
            <a:endParaRPr lang="en-US" altLang="en-US">
              <a:solidFill>
                <a:srgbClr val="00B0F0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5596255" y="5102860"/>
            <a:ext cx="892175" cy="82359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en-US">
                <a:solidFill>
                  <a:srgbClr val="00B0F0"/>
                </a:solidFill>
              </a:rPr>
              <a:t>0</a:t>
            </a:r>
            <a:endParaRPr lang="en-US" altLang="en-US">
              <a:solidFill>
                <a:srgbClr val="00B0F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85433"/>
            <a:ext cx="10972800" cy="1143000"/>
          </a:xfrm>
        </p:spPr>
        <p:txBody>
          <a:bodyPr/>
          <a:lstStyle/>
          <a:p>
            <a:pPr algn="l"/>
            <a:r>
              <a:rPr lang="en-US" altLang="en-US" sz="3200" dirty="0" smtClean="0">
                <a:latin typeface="Calibri" panose="020F0502020204030204" pitchFamily="34" charset="0"/>
                <a:cs typeface="Calibri" panose="020F0502020204030204" pitchFamily="34" charset="0"/>
              </a:rPr>
              <a:t>GAN: Example </a:t>
            </a:r>
            <a:endParaRPr lang="en-US" altLang="en-US" sz="32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 Placeholder 2"/>
          <p:cNvSpPr txBox="1">
            <a:spLocks noGrp="1"/>
          </p:cNvSpPr>
          <p:nvPr>
            <p:ph type="body" idx="1"/>
          </p:nvPr>
        </p:nvSpPr>
        <p:spPr>
          <a:xfrm>
            <a:off x="2561590" y="1573530"/>
            <a:ext cx="1811020" cy="571500"/>
          </a:xfrm>
          <a:prstGeom prst="rect">
            <a:avLst/>
          </a:prstGeom>
        </p:spPr>
        <p:txBody>
          <a:bodyPr>
            <a:noAutofit/>
          </a:bodyPr>
          <a:lstStyle>
            <a:lvl1pPr lvl="0">
              <a:defRPr/>
            </a:lvl1pPr>
          </a:lstStyle>
          <a:p>
            <a:pPr marL="0" lvl="0" indent="0" algn="ctr">
              <a:buNone/>
            </a:pPr>
            <a:r>
              <a:rPr lang="en-US" altLang="en-US" sz="1800"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Diagonals</a:t>
            </a:r>
            <a:endParaRPr lang="en-US" altLang="en-US" sz="1800">
              <a:latin typeface="Calibri" panose="020F0502020204030204" pitchFamily="34" charset="0"/>
              <a:cs typeface="Calibri" panose="020F0502020204030204" pitchFamily="34" charset="0"/>
              <a:sym typeface="+mn-ea"/>
            </a:endParaRPr>
          </a:p>
          <a:p>
            <a:pPr marL="0" lvl="0" indent="0" algn="ctr">
              <a:buNone/>
            </a:pPr>
            <a:endParaRPr lang="en-US" alt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ctr">
              <a:buNone/>
            </a:pPr>
            <a:endParaRPr lang="en-US" alt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ctr">
              <a:buNone/>
            </a:pPr>
            <a:endParaRPr lang="en-US" alt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ctr">
              <a:buNone/>
            </a:pPr>
            <a:endParaRPr lang="en-US" alt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ctr">
              <a:buNone/>
            </a:pPr>
            <a:endParaRPr lang="en-US" alt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ctr">
              <a:buNone/>
            </a:pPr>
            <a:endParaRPr lang="en-US" alt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ctr">
              <a:buNone/>
            </a:pPr>
            <a:endParaRPr lang="en-US" alt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ctr">
              <a:buNone/>
            </a:pPr>
            <a:endParaRPr lang="en-US" alt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ctr">
              <a:buNone/>
            </a:pPr>
            <a:endParaRPr lang="en-US" alt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ctr">
              <a:buNone/>
            </a:pPr>
            <a:endParaRPr lang="en-US" alt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ctr">
              <a:buNone/>
            </a:pPr>
            <a:endParaRPr lang="en-US" alt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ctr">
              <a:buNone/>
            </a:pPr>
            <a:endParaRPr lang="en-US" alt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588260" y="2478405"/>
            <a:ext cx="892175" cy="82359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en-US">
                <a:solidFill>
                  <a:srgbClr val="00B0F0"/>
                </a:solidFill>
              </a:rPr>
              <a:t>1</a:t>
            </a:r>
            <a:endParaRPr lang="en-US" altLang="en-US">
              <a:solidFill>
                <a:srgbClr val="00B0F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480435" y="3302000"/>
            <a:ext cx="892175" cy="82359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en-US">
                <a:solidFill>
                  <a:srgbClr val="00B0F0"/>
                </a:solidFill>
              </a:rPr>
              <a:t>1</a:t>
            </a:r>
            <a:endParaRPr lang="en-US" altLang="en-US">
              <a:solidFill>
                <a:srgbClr val="00B0F0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480435" y="2478405"/>
            <a:ext cx="892175" cy="82359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en-US">
                <a:solidFill>
                  <a:srgbClr val="00B0F0"/>
                </a:solidFill>
              </a:rPr>
              <a:t>0</a:t>
            </a:r>
            <a:endParaRPr lang="en-US" altLang="en-US">
              <a:solidFill>
                <a:srgbClr val="00B0F0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588260" y="3302000"/>
            <a:ext cx="892175" cy="82359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en-US">
                <a:solidFill>
                  <a:srgbClr val="00B0F0"/>
                </a:solidFill>
              </a:rPr>
              <a:t>0</a:t>
            </a:r>
            <a:endParaRPr lang="en-US" altLang="en-US">
              <a:solidFill>
                <a:srgbClr val="00B0F0"/>
              </a:solidFill>
            </a:endParaRPr>
          </a:p>
        </p:txBody>
      </p:sp>
      <p:sp>
        <p:nvSpPr>
          <p:cNvPr id="5" name="Text Placeholder 2"/>
          <p:cNvSpPr txBox="1">
            <a:spLocks noGrp="1"/>
          </p:cNvSpPr>
          <p:nvPr/>
        </p:nvSpPr>
        <p:spPr>
          <a:xfrm>
            <a:off x="8284210" y="1573530"/>
            <a:ext cx="1811020" cy="571500"/>
          </a:xfrm>
          <a:prstGeom prst="rect">
            <a:avLst/>
          </a:prstGeom>
          <a:noFill/>
          <a:ln w="9525">
            <a:noFill/>
          </a:ln>
        </p:spPr>
        <p:txBody>
          <a:bodyPr>
            <a:noAutofit/>
          </a:bodyPr>
          <a:lstStyle>
            <a:lvl1pPr lvl="0">
              <a:defRPr/>
            </a:lvl1pPr>
          </a:lstStyle>
          <a:p>
            <a:pPr marL="0" lvl="0" indent="0" algn="ctr">
              <a:buNone/>
            </a:pPr>
            <a:r>
              <a:rPr lang="en-US" altLang="en-US" sz="1800"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Non-Diagonals</a:t>
            </a:r>
            <a:endParaRPr lang="en-US" altLang="en-US" sz="1800">
              <a:latin typeface="Calibri" panose="020F0502020204030204" pitchFamily="34" charset="0"/>
              <a:cs typeface="Calibri" panose="020F0502020204030204" pitchFamily="34" charset="0"/>
              <a:sym typeface="+mn-ea"/>
            </a:endParaRPr>
          </a:p>
          <a:p>
            <a:pPr marL="0" lvl="0" indent="0" algn="ctr">
              <a:buNone/>
            </a:pPr>
            <a:endParaRPr lang="en-US" alt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ctr">
              <a:buNone/>
            </a:pPr>
            <a:endParaRPr lang="en-US" alt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ctr">
              <a:buNone/>
            </a:pPr>
            <a:endParaRPr lang="en-US" alt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ctr">
              <a:buNone/>
            </a:pPr>
            <a:endParaRPr lang="en-US" alt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ctr">
              <a:buNone/>
            </a:pPr>
            <a:endParaRPr lang="en-US" alt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ctr">
              <a:buNone/>
            </a:pPr>
            <a:endParaRPr lang="en-US" alt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ctr">
              <a:buNone/>
            </a:pPr>
            <a:endParaRPr lang="en-US" alt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ctr">
              <a:buNone/>
            </a:pPr>
            <a:endParaRPr lang="en-US" alt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ctr">
              <a:buNone/>
            </a:pPr>
            <a:endParaRPr lang="en-US" alt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ctr">
              <a:buNone/>
            </a:pPr>
            <a:endParaRPr lang="en-US" alt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ctr">
              <a:buNone/>
            </a:pPr>
            <a:endParaRPr lang="en-US" alt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ctr">
              <a:buNone/>
            </a:pPr>
            <a:endParaRPr lang="en-US" alt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8332470" y="2478405"/>
            <a:ext cx="892175" cy="82359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en-US">
                <a:solidFill>
                  <a:srgbClr val="00B0F0"/>
                </a:solidFill>
              </a:rPr>
              <a:t>0.25</a:t>
            </a:r>
            <a:endParaRPr lang="en-US" altLang="en-US">
              <a:solidFill>
                <a:srgbClr val="00B0F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9224645" y="3302000"/>
            <a:ext cx="892175" cy="82359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en-US">
                <a:solidFill>
                  <a:srgbClr val="00B0F0"/>
                </a:solidFill>
              </a:rPr>
              <a:t>0.75</a:t>
            </a:r>
            <a:endParaRPr lang="en-US" altLang="en-US">
              <a:solidFill>
                <a:srgbClr val="00B0F0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9213850" y="2478405"/>
            <a:ext cx="892175" cy="82359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en-US">
                <a:solidFill>
                  <a:srgbClr val="00B0F0"/>
                </a:solidFill>
              </a:rPr>
              <a:t>1</a:t>
            </a:r>
            <a:endParaRPr lang="en-US" altLang="en-US">
              <a:solidFill>
                <a:srgbClr val="00B0F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8332470" y="3302000"/>
            <a:ext cx="892175" cy="82359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en-US">
                <a:solidFill>
                  <a:srgbClr val="00B0F0"/>
                </a:solidFill>
              </a:rPr>
              <a:t>0.5</a:t>
            </a:r>
            <a:endParaRPr lang="en-US" altLang="en-US">
              <a:solidFill>
                <a:srgbClr val="00B0F0"/>
              </a:solidFill>
            </a:endParaRPr>
          </a:p>
        </p:txBody>
      </p:sp>
      <p:sp>
        <p:nvSpPr>
          <p:cNvPr id="18" name="Text Box 17"/>
          <p:cNvSpPr txBox="1"/>
          <p:nvPr/>
        </p:nvSpPr>
        <p:spPr>
          <a:xfrm>
            <a:off x="1868170" y="4394835"/>
            <a:ext cx="32308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/>
              <a:t>1*1 + 0*(-1) + 0*(-1) + 1*1 = 2</a:t>
            </a:r>
            <a:endParaRPr lang="en-US" altLang="en-US"/>
          </a:p>
        </p:txBody>
      </p:sp>
      <p:sp>
        <p:nvSpPr>
          <p:cNvPr id="19" name="Text Box 18"/>
          <p:cNvSpPr txBox="1"/>
          <p:nvPr/>
        </p:nvSpPr>
        <p:spPr>
          <a:xfrm>
            <a:off x="6936105" y="4394835"/>
            <a:ext cx="45072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/>
              <a:t>0.25*1 + 1*(-1) + 0.5*(-1) + 0.75*1 = -0.5</a:t>
            </a:r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85433"/>
            <a:ext cx="10972800" cy="1143000"/>
          </a:xfrm>
        </p:spPr>
        <p:txBody>
          <a:bodyPr/>
          <a:lstStyle/>
          <a:p>
            <a:pPr algn="l"/>
            <a:r>
              <a:rPr lang="en-US" altLang="en-US" sz="3200" dirty="0" smtClean="0">
                <a:latin typeface="Calibri" panose="020F0502020204030204" pitchFamily="34" charset="0"/>
                <a:cs typeface="Calibri" panose="020F0502020204030204" pitchFamily="34" charset="0"/>
              </a:rPr>
              <a:t>GAN: Example </a:t>
            </a:r>
            <a:endParaRPr lang="en-US" altLang="en-US" sz="32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 Placeholder 2"/>
          <p:cNvSpPr txBox="1">
            <a:spLocks noGrp="1"/>
          </p:cNvSpPr>
          <p:nvPr>
            <p:ph type="body" idx="1"/>
          </p:nvPr>
        </p:nvSpPr>
        <p:spPr>
          <a:xfrm>
            <a:off x="2561590" y="1573530"/>
            <a:ext cx="1811020" cy="571500"/>
          </a:xfrm>
          <a:prstGeom prst="rect">
            <a:avLst/>
          </a:prstGeom>
        </p:spPr>
        <p:txBody>
          <a:bodyPr>
            <a:noAutofit/>
          </a:bodyPr>
          <a:lstStyle>
            <a:lvl1pPr lvl="0">
              <a:defRPr/>
            </a:lvl1pPr>
          </a:lstStyle>
          <a:p>
            <a:pPr marL="0" lvl="0" indent="0" algn="ctr">
              <a:buNone/>
            </a:pPr>
            <a:r>
              <a:rPr lang="en-US" altLang="en-US" sz="1800"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Diagonals</a:t>
            </a:r>
            <a:endParaRPr lang="en-US" altLang="en-US" sz="1800">
              <a:latin typeface="Calibri" panose="020F0502020204030204" pitchFamily="34" charset="0"/>
              <a:cs typeface="Calibri" panose="020F0502020204030204" pitchFamily="34" charset="0"/>
              <a:sym typeface="+mn-ea"/>
            </a:endParaRPr>
          </a:p>
          <a:p>
            <a:pPr marL="0" lvl="0" indent="0" algn="ctr">
              <a:buNone/>
            </a:pPr>
            <a:endParaRPr lang="en-US" alt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ctr">
              <a:buNone/>
            </a:pPr>
            <a:endParaRPr lang="en-US" alt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ctr">
              <a:buNone/>
            </a:pPr>
            <a:endParaRPr lang="en-US" alt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ctr">
              <a:buNone/>
            </a:pPr>
            <a:endParaRPr lang="en-US" alt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ctr">
              <a:buNone/>
            </a:pPr>
            <a:endParaRPr lang="en-US" alt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ctr">
              <a:buNone/>
            </a:pPr>
            <a:endParaRPr lang="en-US" alt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ctr">
              <a:buNone/>
            </a:pPr>
            <a:endParaRPr lang="en-US" alt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ctr">
              <a:buNone/>
            </a:pPr>
            <a:endParaRPr lang="en-US" alt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ctr">
              <a:buNone/>
            </a:pPr>
            <a:endParaRPr lang="en-US" alt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ctr">
              <a:buNone/>
            </a:pPr>
            <a:endParaRPr lang="en-US" alt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ctr">
              <a:buNone/>
            </a:pPr>
            <a:endParaRPr lang="en-US" alt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ctr">
              <a:buNone/>
            </a:pPr>
            <a:endParaRPr lang="en-US" alt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588260" y="2478405"/>
            <a:ext cx="892175" cy="82359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en-US">
                <a:solidFill>
                  <a:srgbClr val="00B0F0"/>
                </a:solidFill>
              </a:rPr>
              <a:t>1</a:t>
            </a:r>
            <a:endParaRPr lang="en-US" altLang="en-US">
              <a:solidFill>
                <a:srgbClr val="00B0F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480435" y="3302000"/>
            <a:ext cx="892175" cy="82359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en-US">
                <a:solidFill>
                  <a:srgbClr val="00B0F0"/>
                </a:solidFill>
              </a:rPr>
              <a:t>1</a:t>
            </a:r>
            <a:endParaRPr lang="en-US" altLang="en-US">
              <a:solidFill>
                <a:srgbClr val="00B0F0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480435" y="2478405"/>
            <a:ext cx="892175" cy="82359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en-US">
                <a:solidFill>
                  <a:srgbClr val="00B0F0"/>
                </a:solidFill>
              </a:rPr>
              <a:t>0</a:t>
            </a:r>
            <a:endParaRPr lang="en-US" altLang="en-US">
              <a:solidFill>
                <a:srgbClr val="00B0F0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588260" y="3302000"/>
            <a:ext cx="892175" cy="82359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en-US">
                <a:solidFill>
                  <a:srgbClr val="00B0F0"/>
                </a:solidFill>
              </a:rPr>
              <a:t>0</a:t>
            </a:r>
            <a:endParaRPr lang="en-US" altLang="en-US">
              <a:solidFill>
                <a:srgbClr val="00B0F0"/>
              </a:solidFill>
            </a:endParaRPr>
          </a:p>
        </p:txBody>
      </p:sp>
      <p:sp>
        <p:nvSpPr>
          <p:cNvPr id="5" name="Text Placeholder 2"/>
          <p:cNvSpPr txBox="1">
            <a:spLocks noGrp="1"/>
          </p:cNvSpPr>
          <p:nvPr/>
        </p:nvSpPr>
        <p:spPr>
          <a:xfrm>
            <a:off x="8284210" y="1573530"/>
            <a:ext cx="1811020" cy="571500"/>
          </a:xfrm>
          <a:prstGeom prst="rect">
            <a:avLst/>
          </a:prstGeom>
          <a:noFill/>
          <a:ln w="9525">
            <a:noFill/>
          </a:ln>
        </p:spPr>
        <p:txBody>
          <a:bodyPr>
            <a:noAutofit/>
          </a:bodyPr>
          <a:lstStyle>
            <a:lvl1pPr lvl="0">
              <a:defRPr/>
            </a:lvl1pPr>
          </a:lstStyle>
          <a:p>
            <a:pPr marL="0" lvl="0" indent="0" algn="ctr">
              <a:buNone/>
            </a:pPr>
            <a:r>
              <a:rPr lang="en-US" altLang="en-US" sz="1800"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Non-Diagonals</a:t>
            </a:r>
            <a:endParaRPr lang="en-US" altLang="en-US" sz="1800">
              <a:latin typeface="Calibri" panose="020F0502020204030204" pitchFamily="34" charset="0"/>
              <a:cs typeface="Calibri" panose="020F0502020204030204" pitchFamily="34" charset="0"/>
              <a:sym typeface="+mn-ea"/>
            </a:endParaRPr>
          </a:p>
          <a:p>
            <a:pPr marL="0" lvl="0" indent="0" algn="ctr">
              <a:buNone/>
            </a:pPr>
            <a:endParaRPr lang="en-US" alt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ctr">
              <a:buNone/>
            </a:pPr>
            <a:endParaRPr lang="en-US" alt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ctr">
              <a:buNone/>
            </a:pPr>
            <a:endParaRPr lang="en-US" alt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ctr">
              <a:buNone/>
            </a:pPr>
            <a:endParaRPr lang="en-US" alt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ctr">
              <a:buNone/>
            </a:pPr>
            <a:endParaRPr lang="en-US" alt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ctr">
              <a:buNone/>
            </a:pPr>
            <a:endParaRPr lang="en-US" alt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ctr">
              <a:buNone/>
            </a:pPr>
            <a:endParaRPr lang="en-US" alt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ctr">
              <a:buNone/>
            </a:pPr>
            <a:endParaRPr lang="en-US" alt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ctr">
              <a:buNone/>
            </a:pPr>
            <a:endParaRPr lang="en-US" alt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ctr">
              <a:buNone/>
            </a:pPr>
            <a:endParaRPr lang="en-US" alt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ctr">
              <a:buNone/>
            </a:pPr>
            <a:endParaRPr lang="en-US" alt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ctr">
              <a:buNone/>
            </a:pPr>
            <a:endParaRPr lang="en-US" alt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8332470" y="2478405"/>
            <a:ext cx="892175" cy="82359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en-US">
                <a:solidFill>
                  <a:srgbClr val="00B0F0"/>
                </a:solidFill>
              </a:rPr>
              <a:t>0.25</a:t>
            </a:r>
            <a:endParaRPr lang="en-US" altLang="en-US">
              <a:solidFill>
                <a:srgbClr val="00B0F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9224645" y="3302000"/>
            <a:ext cx="892175" cy="82359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en-US">
                <a:solidFill>
                  <a:srgbClr val="00B0F0"/>
                </a:solidFill>
              </a:rPr>
              <a:t>0.75</a:t>
            </a:r>
            <a:endParaRPr lang="en-US" altLang="en-US">
              <a:solidFill>
                <a:srgbClr val="00B0F0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9213850" y="2478405"/>
            <a:ext cx="892175" cy="82359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en-US">
                <a:solidFill>
                  <a:srgbClr val="00B0F0"/>
                </a:solidFill>
              </a:rPr>
              <a:t>1</a:t>
            </a:r>
            <a:endParaRPr lang="en-US" altLang="en-US">
              <a:solidFill>
                <a:srgbClr val="00B0F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8332470" y="3302000"/>
            <a:ext cx="892175" cy="82359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en-US">
                <a:solidFill>
                  <a:srgbClr val="00B0F0"/>
                </a:solidFill>
              </a:rPr>
              <a:t>0.5</a:t>
            </a:r>
            <a:endParaRPr lang="en-US" altLang="en-US">
              <a:solidFill>
                <a:srgbClr val="00B0F0"/>
              </a:solidFill>
            </a:endParaRPr>
          </a:p>
        </p:txBody>
      </p:sp>
      <p:sp>
        <p:nvSpPr>
          <p:cNvPr id="18" name="Text Box 17"/>
          <p:cNvSpPr txBox="1"/>
          <p:nvPr/>
        </p:nvSpPr>
        <p:spPr>
          <a:xfrm>
            <a:off x="1868170" y="4394835"/>
            <a:ext cx="32308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/>
              <a:t>1*1 + 0*(-1) + 0*(-1) + 1*1 = 2</a:t>
            </a:r>
            <a:endParaRPr lang="en-US" altLang="en-US"/>
          </a:p>
        </p:txBody>
      </p:sp>
      <p:sp>
        <p:nvSpPr>
          <p:cNvPr id="19" name="Text Box 18"/>
          <p:cNvSpPr txBox="1"/>
          <p:nvPr/>
        </p:nvSpPr>
        <p:spPr>
          <a:xfrm>
            <a:off x="6936105" y="4394835"/>
            <a:ext cx="45072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/>
              <a:t>0.25*1 + 1*(-1) + 0.5*(-1) + 0.75*1 = -0.5</a:t>
            </a:r>
            <a:endParaRPr lang="en-US" altLang="en-US"/>
          </a:p>
        </p:txBody>
      </p:sp>
      <p:sp>
        <p:nvSpPr>
          <p:cNvPr id="3" name="Text Box 2"/>
          <p:cNvSpPr txBox="1"/>
          <p:nvPr/>
        </p:nvSpPr>
        <p:spPr>
          <a:xfrm>
            <a:off x="2026920" y="5324475"/>
            <a:ext cx="89198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/>
              <a:t>In other words, value &gt; 1 implies a diagonal, and a value &lt; 1 implies no diagonal</a:t>
            </a:r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85433"/>
            <a:ext cx="10972800" cy="1143000"/>
          </a:xfrm>
        </p:spPr>
        <p:txBody>
          <a:bodyPr/>
          <a:lstStyle/>
          <a:p>
            <a:pPr algn="l"/>
            <a:r>
              <a:rPr lang="en-US" altLang="en-US" sz="3200" dirty="0" smtClean="0">
                <a:latin typeface="Calibri" panose="020F0502020204030204" pitchFamily="34" charset="0"/>
                <a:cs typeface="Calibri" panose="020F0502020204030204" pitchFamily="34" charset="0"/>
              </a:rPr>
              <a:t>GAN: Example</a:t>
            </a:r>
            <a:endParaRPr lang="en-US" altLang="en-US" sz="32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 Placeholder 2"/>
          <p:cNvSpPr txBox="1">
            <a:spLocks noGrp="1"/>
          </p:cNvSpPr>
          <p:nvPr>
            <p:ph type="body" idx="1"/>
          </p:nvPr>
        </p:nvSpPr>
        <p:spPr>
          <a:xfrm>
            <a:off x="609600" y="1573530"/>
            <a:ext cx="5041900" cy="4824730"/>
          </a:xfrm>
          <a:prstGeom prst="rect">
            <a:avLst/>
          </a:prstGeom>
        </p:spPr>
        <p:txBody>
          <a:bodyPr>
            <a:normAutofit/>
          </a:bodyPr>
          <a:lstStyle>
            <a:lvl1pPr lvl="0">
              <a:defRPr/>
            </a:lvl1pPr>
          </a:lstStyle>
          <a:p>
            <a:pPr lvl="0" algn="just"/>
            <a:r>
              <a:rPr lang="en-US" altLang="en-US" sz="1800"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For constructing the Discriminator:</a:t>
            </a:r>
            <a:endParaRPr lang="en-US" altLang="en-US" sz="1800">
              <a:latin typeface="Calibri" panose="020F0502020204030204" pitchFamily="34" charset="0"/>
              <a:cs typeface="Calibri" panose="020F0502020204030204" pitchFamily="34" charset="0"/>
              <a:sym typeface="+mn-ea"/>
            </a:endParaRPr>
          </a:p>
          <a:p>
            <a:pPr lvl="1" algn="just"/>
            <a:endParaRPr lang="en-US" altLang="en-US" sz="1575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 descr="Screenshot from 2020-06-29 21-54-3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6855" y="1896745"/>
            <a:ext cx="5279390" cy="4178300"/>
          </a:xfrm>
          <a:prstGeom prst="rect">
            <a:avLst/>
          </a:prstGeom>
        </p:spPr>
      </p:pic>
      <p:sp>
        <p:nvSpPr>
          <p:cNvPr id="5" name="Text Placeholder 2"/>
          <p:cNvSpPr txBox="1">
            <a:spLocks noGrp="1"/>
          </p:cNvSpPr>
          <p:nvPr/>
        </p:nvSpPr>
        <p:spPr>
          <a:xfrm>
            <a:off x="6109335" y="1573530"/>
            <a:ext cx="5041900" cy="4824730"/>
          </a:xfrm>
          <a:prstGeom prst="rect">
            <a:avLst/>
          </a:prstGeom>
          <a:noFill/>
          <a:ln w="9525">
            <a:noFill/>
          </a:ln>
        </p:spPr>
        <p:txBody>
          <a:bodyPr>
            <a:normAutofit/>
          </a:bodyPr>
          <a:lstStyle>
            <a:lvl1pPr lvl="0">
              <a:defRPr/>
            </a:lvl1pPr>
          </a:lstStyle>
          <a:p>
            <a:pPr lvl="0" algn="just"/>
            <a:r>
              <a:rPr lang="en-US" altLang="en-US" sz="1800"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For constructing the Generator:</a:t>
            </a:r>
            <a:endParaRPr lang="en-US" altLang="en-US" sz="1800">
              <a:latin typeface="Calibri" panose="020F0502020204030204" pitchFamily="34" charset="0"/>
              <a:cs typeface="Calibri" panose="020F0502020204030204" pitchFamily="34" charset="0"/>
              <a:sym typeface="+mn-ea"/>
            </a:endParaRPr>
          </a:p>
          <a:p>
            <a:pPr lvl="1" algn="just"/>
            <a:endParaRPr lang="en-US" altLang="en-US" sz="1575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5" descr="Screenshot from 2020-06-29 21-56-4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9335" y="2190115"/>
            <a:ext cx="4987925" cy="35915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96228"/>
            <a:ext cx="10972800" cy="1143000"/>
          </a:xfrm>
        </p:spPr>
        <p:txBody>
          <a:bodyPr/>
          <a:lstStyle/>
          <a:p>
            <a:pPr algn="l"/>
            <a:r>
              <a:rPr lang="en-US" altLang="en-US" sz="3200" dirty="0" smtClean="0">
                <a:latin typeface="Calibri" panose="020F0502020204030204" pitchFamily="34" charset="0"/>
                <a:cs typeface="Calibri" panose="020F0502020204030204" pitchFamily="34" charset="0"/>
              </a:rPr>
              <a:t>GAN: Example</a:t>
            </a:r>
            <a:endParaRPr lang="en-US" altLang="en-US" sz="32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Picture 7" descr="Screenshot from 2020-06-29 22-09-4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98600" y="1297305"/>
            <a:ext cx="8960485" cy="50031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lvl="0">
              <a:defRPr/>
            </a:lvl1pPr>
          </a:lstStyle>
          <a:p>
            <a:pPr lvl="0" algn="l"/>
            <a:r>
              <a:rPr lang="en-US" sz="3200" dirty="0">
                <a:latin typeface="Calibri" panose="020F0502020204030204"/>
              </a:rPr>
              <a:t>Presentation Overview</a:t>
            </a:r>
            <a:endParaRPr lang="en-US" sz="3200" dirty="0">
              <a:latin typeface="Calibri" panose="020F0502020204030204"/>
            </a:endParaRP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>
            <a:off x="609600" y="1491615"/>
            <a:ext cx="5078730" cy="4824730"/>
          </a:xfrm>
          <a:prstGeom prst="rect">
            <a:avLst/>
          </a:prstGeom>
        </p:spPr>
        <p:txBody>
          <a:bodyPr>
            <a:normAutofit/>
          </a:bodyPr>
          <a:lstStyle>
            <a:lvl1pPr lvl="0">
              <a:defRPr/>
            </a:lvl1pPr>
          </a:lstStyle>
          <a:p>
            <a:pPr marL="0" lvl="0" indent="0" algn="l">
              <a:buNone/>
            </a:pPr>
            <a:r>
              <a:rPr lang="en-US" altLang="en-US" sz="1800" dirty="0" smtClean="0">
                <a:latin typeface="Calibri" panose="020F0502020204030204" pitchFamily="34" charset="0"/>
                <a:cs typeface="Calibri" panose="020F0502020204030204" pitchFamily="34" charset="0"/>
              </a:rPr>
              <a:t>Expected duration ~ 1 hour </a:t>
            </a:r>
            <a:endParaRPr lang="en-US" sz="18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>
              <a:buAutoNum type="romanUcPeriod"/>
            </a:pPr>
            <a:endParaRPr lang="en-US" sz="18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00050" lvl="0" indent="-400050" algn="l">
              <a:buFont typeface="+mj-lt"/>
              <a:buAutoNum type="romanUcPeriod"/>
            </a:pPr>
            <a:r>
              <a:rPr lang="en-US" altLang="en-US" sz="1800" dirty="0" smtClean="0">
                <a:latin typeface="Calibri" panose="020F0502020204030204" pitchFamily="34" charset="0"/>
                <a:cs typeface="Calibri" panose="020F0502020204030204" pitchFamily="34" charset="0"/>
              </a:rPr>
              <a:t>GAN: Introduction</a:t>
            </a:r>
            <a:endParaRPr lang="en-US" altLang="en-US" sz="18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00050" lvl="0" indent="-400050" algn="l">
              <a:buFont typeface="+mj-lt"/>
              <a:buAutoNum type="romanUcPeriod"/>
            </a:pPr>
            <a:r>
              <a:rPr lang="en-US" altLang="en-US" sz="1800" dirty="0" smtClean="0"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Applications</a:t>
            </a:r>
            <a:endParaRPr lang="en-US" altLang="en-US" sz="18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00050" lvl="0" indent="-400050" algn="l">
              <a:buFont typeface="+mj-lt"/>
              <a:buAutoNum type="romanUcPeriod"/>
            </a:pPr>
            <a:r>
              <a:rPr lang="en-US" altLang="en-US" sz="1800" dirty="0" smtClean="0">
                <a:latin typeface="Calibri" panose="020F0502020204030204" pitchFamily="34" charset="0"/>
                <a:cs typeface="Calibri" panose="020F0502020204030204" pitchFamily="34" charset="0"/>
              </a:rPr>
              <a:t>Why we need GANs?</a:t>
            </a:r>
            <a:endParaRPr lang="en-US" altLang="en-US" sz="18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00050" lvl="0" indent="-400050" algn="l">
              <a:buFont typeface="+mj-lt"/>
              <a:buAutoNum type="romanUcPeriod"/>
            </a:pPr>
            <a:r>
              <a:rPr lang="en-US" altLang="en-US" sz="1820" dirty="0" smtClean="0">
                <a:latin typeface="Calibri" panose="020F0502020204030204" pitchFamily="34" charset="0"/>
                <a:cs typeface="Calibri" panose="020F0502020204030204" pitchFamily="34" charset="0"/>
              </a:rPr>
              <a:t>Discriminative vs Generative models</a:t>
            </a:r>
            <a:endParaRPr lang="en-US" altLang="en-US" sz="182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 algn="l">
              <a:buFont typeface="+mj-lt"/>
              <a:buAutoNum type="romanUcPeriod"/>
            </a:pPr>
            <a:r>
              <a:rPr lang="en-US" altLang="en-US" sz="1800" dirty="0" smtClean="0">
                <a:latin typeface="Calibri" panose="020F0502020204030204" pitchFamily="34" charset="0"/>
                <a:cs typeface="Calibri" panose="020F0502020204030204" pitchFamily="34" charset="0"/>
              </a:rPr>
              <a:t> GAN: Details and Architecture</a:t>
            </a:r>
            <a:endParaRPr lang="en-US" altLang="en-US" sz="18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00050" lvl="0" indent="-400050" algn="l">
              <a:buFont typeface="+mj-lt"/>
              <a:buAutoNum type="romanUcPeriod"/>
            </a:pPr>
            <a:r>
              <a:rPr lang="en-US" altLang="en-US" sz="1800" dirty="0" smtClean="0">
                <a:latin typeface="Calibri" panose="020F0502020204030204" pitchFamily="34" charset="0"/>
                <a:cs typeface="Calibri" panose="020F0502020204030204" pitchFamily="34" charset="0"/>
              </a:rPr>
              <a:t>Hands-on: Example 1</a:t>
            </a:r>
            <a:endParaRPr lang="en-US" altLang="en-US" sz="18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00050" lvl="0" indent="-400050" algn="l">
              <a:buFont typeface="+mj-lt"/>
              <a:buAutoNum type="romanUcPeriod"/>
            </a:pPr>
            <a:r>
              <a:rPr lang="en-US" altLang="en-US" sz="1800" dirty="0" smtClean="0">
                <a:latin typeface="Calibri" panose="020F0502020204030204" pitchFamily="34" charset="0"/>
                <a:cs typeface="Calibri" panose="020F0502020204030204" pitchFamily="34" charset="0"/>
              </a:rPr>
              <a:t>DC-GAN</a:t>
            </a:r>
            <a:endParaRPr lang="en-US" altLang="en-US" sz="18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00050" lvl="0" indent="-400050" algn="l">
              <a:buFont typeface="+mj-lt"/>
              <a:buAutoNum type="romanUcPeriod"/>
            </a:pPr>
            <a:r>
              <a:rPr lang="en-US" altLang="en-US" sz="1800" dirty="0" smtClean="0"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Hands-on: Example 2</a:t>
            </a:r>
            <a:endParaRPr lang="en-US" altLang="en-US" sz="18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00050" lvl="0" indent="-400050" algn="l">
              <a:buFont typeface="+mj-lt"/>
              <a:buAutoNum type="romanUcPeriod"/>
            </a:pPr>
            <a:r>
              <a:rPr lang="en-US" altLang="en-US" sz="1800" dirty="0" smtClean="0">
                <a:latin typeface="Calibri" panose="020F0502020204030204" pitchFamily="34" charset="0"/>
                <a:cs typeface="Calibri" panose="020F0502020204030204" pitchFamily="34" charset="0"/>
              </a:rPr>
              <a:t>Possible Research Potential</a:t>
            </a:r>
            <a:endParaRPr lang="en-US" altLang="en-US" sz="16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ctr">
              <a:buAutoNum type="romanUcPeriod"/>
            </a:pPr>
            <a:endParaRPr lang="en-US" altLang="en-US" sz="16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ctr">
              <a:buAutoNum type="romanUcPeriod"/>
            </a:pPr>
            <a:endParaRPr lang="en-US" altLang="en-US" sz="16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41245" y="1622425"/>
            <a:ext cx="7508875" cy="1692275"/>
          </a:xfrm>
        </p:spPr>
        <p:txBody>
          <a:bodyPr/>
          <a:lstStyle/>
          <a:p>
            <a:pPr algn="ctr"/>
            <a:r>
              <a:rPr lang="en-US" altLang="en-US" sz="3200" dirty="0" smtClean="0">
                <a:latin typeface="Calibri" panose="020F0502020204030204" pitchFamily="34" charset="0"/>
                <a:cs typeface="Calibri" panose="020F0502020204030204" pitchFamily="34" charset="0"/>
              </a:rPr>
              <a:t>Hands-On Demo 1</a:t>
            </a:r>
            <a:br>
              <a:rPr lang="en-US" altLang="en-US" sz="3200" dirty="0" smtClean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US" altLang="en-US" sz="3200" dirty="0" smtClean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en-US" sz="1800" dirty="0" smtClean="0">
                <a:latin typeface="Calibri" panose="020F0502020204030204" pitchFamily="34" charset="0"/>
                <a:cs typeface="Calibri" panose="020F0502020204030204" pitchFamily="34" charset="0"/>
              </a:rPr>
              <a:t>DC-GAN - PyTorch:</a:t>
            </a:r>
            <a:br>
              <a:rPr lang="en-US" altLang="en-US" sz="1800" dirty="0" smtClean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en-US" sz="1800" dirty="0" smtClean="0"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  <a:endParaRPr lang="en-US" altLang="en-US" sz="18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itle 1"/>
          <p:cNvSpPr>
            <a:spLocks noGrp="1"/>
          </p:cNvSpPr>
          <p:nvPr/>
        </p:nvSpPr>
        <p:spPr>
          <a:xfrm>
            <a:off x="452120" y="3111500"/>
            <a:ext cx="10991850" cy="296862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>
            <a:lvl1pPr marL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400" b="0" i="0" u="none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en-US" sz="3200" dirty="0" smtClean="0">
                <a:latin typeface="Calibri" panose="020F0502020204030204" pitchFamily="34" charset="0"/>
                <a:cs typeface="Calibri" panose="020F0502020204030204" pitchFamily="34" charset="0"/>
              </a:rPr>
              <a:t>DC-GAN</a:t>
            </a:r>
            <a:endParaRPr lang="en-US" altLang="en-US" sz="32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en-US" sz="1800" dirty="0" smtClean="0">
                <a:latin typeface="Calibri" panose="020F0502020204030204" pitchFamily="34" charset="0"/>
                <a:cs typeface="Calibri" panose="020F0502020204030204" pitchFamily="34" charset="0"/>
              </a:rPr>
              <a:t>Deep-Convolutional Generative Adverserial Network</a:t>
            </a:r>
            <a:endParaRPr lang="en-US" altLang="en-US" sz="18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en-US" sz="1800" dirty="0" smtClean="0">
                <a:latin typeface="Calibri" panose="020F0502020204030204" pitchFamily="34" charset="0"/>
                <a:cs typeface="Calibri" panose="020F0502020204030204" pitchFamily="34" charset="0"/>
              </a:rPr>
              <a:t>Based on the paper by Radford et. al. “Unsupervised Representation Learning With Deep Convolutional Generative Adversarial Networks.”</a:t>
            </a:r>
            <a:endParaRPr lang="en-US" altLang="en-US" sz="18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en-US" sz="1800" dirty="0" smtClean="0">
                <a:latin typeface="Calibri" panose="020F0502020204030204" pitchFamily="34" charset="0"/>
                <a:cs typeface="Calibri" panose="020F0502020204030204" pitchFamily="34" charset="0"/>
              </a:rPr>
              <a:t>Basically an extension of GAN with carefully designed, additional convolutional layers. </a:t>
            </a:r>
            <a:endParaRPr lang="en-US" altLang="en-US" sz="18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en-US" sz="1800" dirty="0" smtClean="0">
                <a:latin typeface="Calibri" panose="020F0502020204030204" pitchFamily="34" charset="0"/>
                <a:cs typeface="Calibri" panose="020F0502020204030204" pitchFamily="34" charset="0"/>
              </a:rPr>
              <a:t>These convolutional layers help capture additional correlations and inter-dependencies within the data distribution.</a:t>
            </a:r>
            <a:endParaRPr lang="en-US" altLang="en-US" sz="18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en-US" sz="1800" dirty="0" smtClean="0">
                <a:latin typeface="Calibri" panose="020F0502020204030204" pitchFamily="34" charset="0"/>
                <a:cs typeface="Calibri" panose="020F0502020204030204" pitchFamily="34" charset="0"/>
              </a:rPr>
              <a:t>Therefore, DC-GANs are very useful when dealing with image or video data.</a:t>
            </a:r>
            <a:endParaRPr lang="en-US" altLang="en-US" sz="18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en-US" sz="18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41245" y="1622425"/>
            <a:ext cx="7508875" cy="3391535"/>
          </a:xfrm>
        </p:spPr>
        <p:txBody>
          <a:bodyPr/>
          <a:lstStyle/>
          <a:p>
            <a:pPr algn="ctr"/>
            <a:r>
              <a:rPr lang="en-US" altLang="en-US" sz="3200" dirty="0" smtClean="0">
                <a:latin typeface="Calibri" panose="020F0502020204030204" pitchFamily="34" charset="0"/>
                <a:cs typeface="Calibri" panose="020F0502020204030204" pitchFamily="34" charset="0"/>
              </a:rPr>
              <a:t>Hands-On Demo 2</a:t>
            </a:r>
            <a:br>
              <a:rPr lang="en-US" altLang="en-US" sz="3200" dirty="0" smtClean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US" altLang="en-US" sz="3200" dirty="0" smtClean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en-US" sz="1800" dirty="0" smtClean="0">
                <a:latin typeface="Calibri" panose="020F0502020204030204" pitchFamily="34" charset="0"/>
                <a:cs typeface="Calibri" panose="020F0502020204030204" pitchFamily="34" charset="0"/>
              </a:rPr>
              <a:t>Nvidia StyleGAN</a:t>
            </a:r>
            <a:br>
              <a:rPr lang="en-US" altLang="en-US" sz="1800" dirty="0" smtClean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US" altLang="en-US" sz="1800" dirty="0" smtClean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US" altLang="en-US" sz="1800" dirty="0" smtClean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US" altLang="en-US" sz="1800" dirty="0" smtClean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en-US" sz="1800" dirty="0" smtClean="0">
                <a:latin typeface="Calibri" panose="020F0502020204030204" pitchFamily="34" charset="0"/>
                <a:cs typeface="Calibri" panose="020F0502020204030204" pitchFamily="34" charset="0"/>
              </a:rPr>
              <a:t>https://github.com/NVlabs/stylegan </a:t>
            </a:r>
            <a:br>
              <a:rPr lang="en-US" altLang="en-US" sz="1800" dirty="0" smtClean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en-US" sz="1800" dirty="0" smtClean="0"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  <a:endParaRPr lang="en-US" altLang="en-US" sz="18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itle 1"/>
          <p:cNvSpPr>
            <a:spLocks noGrp="1"/>
          </p:cNvSpPr>
          <p:nvPr/>
        </p:nvSpPr>
        <p:spPr>
          <a:xfrm>
            <a:off x="452120" y="3111500"/>
            <a:ext cx="10991850" cy="296862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>
            <a:lvl1pPr marL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400" b="0" i="0" u="none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altLang="en-US" sz="18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en-US" sz="18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>
            <a:off x="677334" y="1295759"/>
            <a:ext cx="10823500" cy="5839138"/>
          </a:xfrm>
          <a:prstGeom prst="rect">
            <a:avLst/>
          </a:prstGeom>
        </p:spPr>
        <p:txBody>
          <a:bodyPr/>
          <a:lstStyle>
            <a:lvl1pPr lvl="0">
              <a:defRPr/>
            </a:lvl1pPr>
          </a:lstStyle>
          <a:p>
            <a:pPr lvl="0"/>
            <a:endParaRPr lang="en-US" sz="1600" dirty="0">
              <a:latin typeface="Constantia" panose="02030602050306030303" pitchFamily="18" charset="0"/>
            </a:endParaRPr>
          </a:p>
          <a:p>
            <a:pPr lvl="0"/>
            <a:endParaRPr lang="en-US" sz="1600" dirty="0">
              <a:latin typeface="Constantia" panose="02030602050306030303" pitchFamily="18" charset="0"/>
            </a:endParaRPr>
          </a:p>
          <a:p>
            <a:pPr lvl="0"/>
            <a:endParaRPr lang="en-US" sz="1600" dirty="0">
              <a:latin typeface="Constantia" panose="02030602050306030303" pitchFamily="18" charset="0"/>
            </a:endParaRPr>
          </a:p>
          <a:p>
            <a:pPr lvl="0"/>
            <a:endParaRPr lang="en-US" sz="1600" dirty="0">
              <a:latin typeface="Constantia" panose="02030602050306030303" pitchFamily="18" charset="0"/>
            </a:endParaRPr>
          </a:p>
          <a:p>
            <a:pPr lvl="0"/>
            <a:endParaRPr lang="en-US" sz="1600" dirty="0">
              <a:latin typeface="Constantia" panose="02030602050306030303" pitchFamily="18" charset="0"/>
            </a:endParaRPr>
          </a:p>
          <a:p>
            <a:pPr lvl="0"/>
            <a:r>
              <a:rPr lang="en-US" sz="1600" dirty="0">
                <a:latin typeface="Constantia" panose="02030602050306030303" pitchFamily="18" charset="0"/>
              </a:rPr>
              <a:t>GANs to model IoT network characteristics and improve intrusion-detection.</a:t>
            </a:r>
            <a:endParaRPr lang="en-US" sz="1600" dirty="0">
              <a:latin typeface="Constantia" panose="02030602050306030303" pitchFamily="18" charset="0"/>
            </a:endParaRPr>
          </a:p>
          <a:p>
            <a:pPr lvl="0"/>
            <a:endParaRPr lang="en-US" sz="1600" dirty="0">
              <a:latin typeface="Constantia" panose="02030602050306030303" pitchFamily="18" charset="0"/>
            </a:endParaRPr>
          </a:p>
          <a:p>
            <a:pPr lvl="0"/>
            <a:endParaRPr lang="en-US" sz="1600" dirty="0">
              <a:latin typeface="Constantia" panose="02030602050306030303" pitchFamily="18" charset="0"/>
            </a:endParaRPr>
          </a:p>
          <a:p>
            <a:pPr lvl="0"/>
            <a:r>
              <a:rPr lang="en-US" sz="1600" dirty="0">
                <a:latin typeface="Constantia" panose="02030602050306030303" pitchFamily="18" charset="0"/>
              </a:rPr>
              <a:t>GANs for detecting fake profiles, or forged biometric data</a:t>
            </a:r>
            <a:endParaRPr lang="en-US" sz="1600" dirty="0">
              <a:latin typeface="Constantia" panose="02030602050306030303" pitchFamily="18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09600" y="296228"/>
            <a:ext cx="10972800" cy="1143000"/>
          </a:xfrm>
        </p:spPr>
        <p:txBody>
          <a:bodyPr/>
          <a:lstStyle/>
          <a:p>
            <a:pPr algn="l"/>
            <a:r>
              <a:rPr lang="en-US" altLang="en-US" sz="3200" dirty="0" smtClean="0">
                <a:latin typeface="Calibri" panose="020F0502020204030204" pitchFamily="34" charset="0"/>
                <a:cs typeface="Calibri" panose="020F0502020204030204" pitchFamily="34" charset="0"/>
              </a:rPr>
              <a:t>GAN: Research at CSU</a:t>
            </a:r>
            <a:endParaRPr lang="en-US" altLang="en-US" sz="32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295775" y="2775585"/>
            <a:ext cx="3600450" cy="476885"/>
          </a:xfrm>
          <a:prstGeom prst="rect">
            <a:avLst/>
          </a:prstGeom>
          <a:noFill/>
        </p:spPr>
        <p:txBody>
          <a:bodyPr wrap="square"/>
          <a:lstStyle>
            <a:lvl1pPr lvl="0">
              <a:defRPr/>
            </a:lvl1pPr>
          </a:lstStyle>
          <a:p>
            <a:pPr lvl="0" algn="ctr"/>
            <a:r>
              <a:rPr sz="2500">
                <a:solidFill>
                  <a:schemeClr val="tx1"/>
                </a:solidFill>
                <a:latin typeface="Constantia"/>
              </a:rPr>
              <a:t>End of Presentation</a:t>
            </a:r>
            <a:endParaRPr sz="2500">
              <a:solidFill>
                <a:schemeClr val="tx1"/>
              </a:solidFill>
              <a:latin typeface="Constanti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lvl="0">
              <a:defRPr/>
            </a:lvl1pPr>
          </a:lstStyle>
          <a:p>
            <a:pPr lvl="0" algn="l"/>
            <a:r>
              <a:rPr lang="en-US" altLang="en-US" sz="3200" dirty="0">
                <a:latin typeface="Calibri" panose="020F0502020204030204"/>
              </a:rPr>
              <a:t>Generative Adverserial Networks: Introduction</a:t>
            </a:r>
            <a:endParaRPr lang="en-US" altLang="en-US" sz="3200" dirty="0">
              <a:latin typeface="Calibri" panose="020F0502020204030204"/>
            </a:endParaRP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>
            <a:off x="665480" y="1562735"/>
            <a:ext cx="6505575" cy="4824730"/>
          </a:xfrm>
          <a:prstGeom prst="rect">
            <a:avLst/>
          </a:prstGeom>
        </p:spPr>
        <p:txBody>
          <a:bodyPr/>
          <a:lstStyle>
            <a:lvl1pPr lvl="0">
              <a:defRPr/>
            </a:lvl1pPr>
          </a:lstStyle>
          <a:p>
            <a:pPr lvl="0" algn="just"/>
            <a:r>
              <a:rPr lang="en-US" altLang="en-US" sz="1800"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A deep-learning methodology that can effectively capture the distribution in a given dataset, formulate a model out of the same, and use this model to generate new, realistic data from the same distribution.</a:t>
            </a:r>
            <a:endParaRPr lang="en-US" altLang="en-US" sz="1800">
              <a:latin typeface="Calibri" panose="020F0502020204030204" pitchFamily="34" charset="0"/>
              <a:cs typeface="Calibri" panose="020F0502020204030204" pitchFamily="34" charset="0"/>
              <a:sym typeface="+mn-ea"/>
            </a:endParaRPr>
          </a:p>
          <a:p>
            <a:pPr lvl="0" algn="just"/>
            <a:r>
              <a:rPr lang="en-US" altLang="en-US" sz="1800"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A well-trained GAN, can model new data distributions from sample data such that the generated data is very similar to the original, or ideally, indistinguishable. </a:t>
            </a:r>
            <a:endParaRPr lang="en-US" altLang="en-US" sz="18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 algn="just"/>
            <a:r>
              <a:rPr lang="en-US" altLang="en-US" sz="1800"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Uses two seperate networks - the Generator (G) and the Discriminator (D). </a:t>
            </a:r>
            <a:endParaRPr lang="en-US" altLang="en-US" sz="18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 algn="just"/>
            <a:r>
              <a:rPr lang="en-US" altLang="en-US" sz="1800"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The Generator creates ‘fake’ data, and tries to make it appear as real as possible, and feeds it into the Discriminator.</a:t>
            </a:r>
            <a:endParaRPr lang="en-US" altLang="en-US" sz="1800">
              <a:latin typeface="Calibri" panose="020F0502020204030204" pitchFamily="34" charset="0"/>
              <a:cs typeface="Calibri" panose="020F0502020204030204" pitchFamily="34" charset="0"/>
              <a:sym typeface="+mn-ea"/>
            </a:endParaRPr>
          </a:p>
          <a:p>
            <a:pPr lvl="0" algn="just"/>
            <a:r>
              <a:rPr lang="en-US" altLang="en-US" sz="1800"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The Discriminator looks at the spawned images from the Generator, and tries to determine whether it is a real or a fake image.</a:t>
            </a:r>
            <a:endParaRPr lang="en-US" altLang="en-US" sz="1800" dirty="0">
              <a:latin typeface="Calibri" panose="020F0502020204030204" pitchFamily="34" charset="0"/>
              <a:cs typeface="Calibri" panose="020F0502020204030204" pitchFamily="34" charset="0"/>
              <a:sym typeface="+mn-ea"/>
            </a:endParaRPr>
          </a:p>
        </p:txBody>
      </p:sp>
      <p:pic>
        <p:nvPicPr>
          <p:cNvPr id="4" name="Picture 3" descr="Screenshot from 2020-06-29 19-24-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32040" y="1562735"/>
            <a:ext cx="2322195" cy="3498215"/>
          </a:xfrm>
          <a:prstGeom prst="rect">
            <a:avLst/>
          </a:prstGeom>
        </p:spPr>
      </p:pic>
      <p:pic>
        <p:nvPicPr>
          <p:cNvPr id="6" name="Picture 5" descr="Screenshot from 2020-06-29 19-24-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8690" y="1562735"/>
            <a:ext cx="2316480" cy="3498215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8213090" y="5060950"/>
            <a:ext cx="76009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US" sz="1200"/>
              <a:t>Original</a:t>
            </a:r>
            <a:endParaRPr lang="en-US" altLang="en-US" sz="1200"/>
          </a:p>
        </p:txBody>
      </p:sp>
      <p:sp>
        <p:nvSpPr>
          <p:cNvPr id="8" name="Text Box 7"/>
          <p:cNvSpPr txBox="1"/>
          <p:nvPr/>
        </p:nvSpPr>
        <p:spPr>
          <a:xfrm>
            <a:off x="10616565" y="5060950"/>
            <a:ext cx="76009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US" sz="1200"/>
              <a:t>Forged</a:t>
            </a:r>
            <a:endParaRPr lang="en-US" altLang="en-US" sz="1200"/>
          </a:p>
        </p:txBody>
      </p:sp>
      <p:sp>
        <p:nvSpPr>
          <p:cNvPr id="9" name="Text Box 8"/>
          <p:cNvSpPr txBox="1"/>
          <p:nvPr/>
        </p:nvSpPr>
        <p:spPr>
          <a:xfrm>
            <a:off x="7431405" y="5336540"/>
            <a:ext cx="472376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US" sz="1000"/>
              <a:t>source: https://pytorch.org/tutorials/beginner/dcgan_faces_tutorial.html</a:t>
            </a:r>
            <a:endParaRPr lang="en-US" altLang="en-US" sz="1000"/>
          </a:p>
        </p:txBody>
      </p:sp>
      <p:sp>
        <p:nvSpPr>
          <p:cNvPr id="10" name="Text Box 9"/>
          <p:cNvSpPr txBox="1"/>
          <p:nvPr/>
        </p:nvSpPr>
        <p:spPr>
          <a:xfrm>
            <a:off x="7703185" y="5903595"/>
            <a:ext cx="43065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/>
              <a:t>https://thispersondoesnotexist.com/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85433"/>
            <a:ext cx="10972800" cy="1143000"/>
          </a:xfrm>
        </p:spPr>
        <p:txBody>
          <a:bodyPr/>
          <a:lstStyle/>
          <a:p>
            <a:pPr algn="l"/>
            <a:r>
              <a:rPr lang="en-US" altLang="en-US" sz="3200" dirty="0" smtClean="0">
                <a:latin typeface="Calibri" panose="020F0502020204030204" pitchFamily="34" charset="0"/>
                <a:cs typeface="Calibri" panose="020F0502020204030204" pitchFamily="34" charset="0"/>
              </a:rPr>
              <a:t>Applications</a:t>
            </a:r>
            <a:endParaRPr lang="en-US" altLang="en-US" sz="32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 Placeholder 2"/>
          <p:cNvSpPr txBox="1">
            <a:spLocks noGrp="1"/>
          </p:cNvSpPr>
          <p:nvPr>
            <p:ph type="body" idx="1"/>
          </p:nvPr>
        </p:nvSpPr>
        <p:spPr>
          <a:xfrm>
            <a:off x="609731" y="1573507"/>
            <a:ext cx="4438652" cy="4824440"/>
          </a:xfrm>
          <a:prstGeom prst="rect">
            <a:avLst/>
          </a:prstGeom>
        </p:spPr>
        <p:txBody>
          <a:bodyPr>
            <a:normAutofit/>
          </a:bodyPr>
          <a:lstStyle>
            <a:lvl1pPr lvl="0">
              <a:defRPr/>
            </a:lvl1pPr>
          </a:lstStyle>
          <a:p>
            <a:pPr lvl="0" algn="just"/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Fake image generation</a:t>
            </a: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 algn="just"/>
            <a:endParaRPr lang="en-US" sz="1575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 algn="just"/>
            <a:endParaRPr lang="en-US" sz="1575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 algn="just"/>
            <a:endParaRPr lang="en-US" sz="1575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 algn="just"/>
            <a:endParaRPr lang="en-US" sz="1575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 algn="just"/>
            <a:endParaRPr lang="en-US" sz="1575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 algn="just"/>
            <a:endParaRPr lang="en-US" sz="1575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 algn="just"/>
            <a:endParaRPr lang="en-US" sz="1575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 algn="just"/>
            <a:endParaRPr lang="en-US" sz="1575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 algn="just"/>
            <a:endParaRPr lang="en-US" sz="1575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 algn="just"/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 descr="fake_bedrooms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5490" y="2054225"/>
            <a:ext cx="3009265" cy="1513840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482600" y="3568065"/>
            <a:ext cx="353504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US" sz="1000"/>
              <a:t>Fake Bedroom Images</a:t>
            </a:r>
            <a:endParaRPr lang="en-US" altLang="en-US" sz="1000"/>
          </a:p>
        </p:txBody>
      </p:sp>
      <p:sp>
        <p:nvSpPr>
          <p:cNvPr id="9" name="Text Placeholder 2"/>
          <p:cNvSpPr txBox="1">
            <a:spLocks noGrp="1"/>
          </p:cNvSpPr>
          <p:nvPr/>
        </p:nvSpPr>
        <p:spPr>
          <a:xfrm>
            <a:off x="5655441" y="1573507"/>
            <a:ext cx="4438652" cy="4824440"/>
          </a:xfrm>
          <a:prstGeom prst="rect">
            <a:avLst/>
          </a:prstGeom>
          <a:noFill/>
          <a:ln w="9525">
            <a:noFill/>
          </a:ln>
        </p:spPr>
        <p:txBody>
          <a:bodyPr>
            <a:normAutofit/>
          </a:bodyPr>
          <a:lstStyle>
            <a:lvl1pPr lvl="0">
              <a:defRPr/>
            </a:lvl1pPr>
          </a:lstStyle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Text-to-image synthesis</a:t>
            </a: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Resolution-scaling for single images</a:t>
            </a: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" name="Picture 9" descr="aipainter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490" y="4044950"/>
            <a:ext cx="3008630" cy="1666875"/>
          </a:xfrm>
          <a:prstGeom prst="rect">
            <a:avLst/>
          </a:prstGeom>
        </p:spPr>
      </p:pic>
      <p:sp>
        <p:nvSpPr>
          <p:cNvPr id="11" name="Text Box 10"/>
          <p:cNvSpPr txBox="1"/>
          <p:nvPr/>
        </p:nvSpPr>
        <p:spPr>
          <a:xfrm>
            <a:off x="1000760" y="5711825"/>
            <a:ext cx="249936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US" sz="1000"/>
              <a:t>GAN Generated Artwork</a:t>
            </a:r>
            <a:endParaRPr lang="en-US" altLang="en-US" sz="1000"/>
          </a:p>
        </p:txBody>
      </p:sp>
      <p:pic>
        <p:nvPicPr>
          <p:cNvPr id="12" name="Picture 11" descr="1*dL5hxA8GV_l_P3D9STnArQ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4725" y="2054225"/>
            <a:ext cx="5557520" cy="1513840"/>
          </a:xfrm>
          <a:prstGeom prst="rect">
            <a:avLst/>
          </a:prstGeom>
        </p:spPr>
      </p:pic>
      <p:pic>
        <p:nvPicPr>
          <p:cNvPr id="13" name="Picture 12" descr="1*283hpi1NUfGH5E8ZRn1e2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4725" y="4206875"/>
            <a:ext cx="2526665" cy="15049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85433"/>
            <a:ext cx="10972800" cy="1143000"/>
          </a:xfrm>
        </p:spPr>
        <p:txBody>
          <a:bodyPr/>
          <a:lstStyle/>
          <a:p>
            <a:pPr algn="l"/>
            <a:r>
              <a:rPr lang="en-US" altLang="en-US" sz="3200" dirty="0" smtClean="0">
                <a:latin typeface="Calibri" panose="020F0502020204030204" pitchFamily="34" charset="0"/>
                <a:cs typeface="Calibri" panose="020F0502020204030204" pitchFamily="34" charset="0"/>
              </a:rPr>
              <a:t>Applications</a:t>
            </a:r>
            <a:endParaRPr lang="en-US" altLang="en-US" sz="32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 Placeholder 2"/>
          <p:cNvSpPr txBox="1">
            <a:spLocks noGrp="1"/>
          </p:cNvSpPr>
          <p:nvPr>
            <p:ph type="body" idx="1"/>
          </p:nvPr>
        </p:nvSpPr>
        <p:spPr>
          <a:xfrm>
            <a:off x="609600" y="1573530"/>
            <a:ext cx="7193915" cy="4824730"/>
          </a:xfrm>
          <a:prstGeom prst="rect">
            <a:avLst/>
          </a:prstGeom>
        </p:spPr>
        <p:txBody>
          <a:bodyPr>
            <a:normAutofit/>
          </a:bodyPr>
          <a:lstStyle>
            <a:lvl1pPr lvl="0">
              <a:defRPr/>
            </a:lvl1pPr>
          </a:lstStyle>
          <a:p>
            <a:pPr lvl="0" algn="just"/>
            <a:r>
              <a:rPr lang="en-US" alt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Security applications - stegonography and image forensics (SSGAN).</a:t>
            </a:r>
            <a:endParaRPr lang="en-US" alt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 algn="just"/>
            <a:endParaRPr lang="en-US" alt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 algn="just"/>
            <a:r>
              <a:rPr lang="en-US" alt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Attention prediction</a:t>
            </a:r>
            <a:endParaRPr lang="en-US" alt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 algn="just"/>
            <a:endParaRPr lang="en-US" alt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 algn="just"/>
            <a:r>
              <a:rPr lang="en-US" alt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Fake audio and video synthesis</a:t>
            </a:r>
            <a:endParaRPr lang="en-US" alt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 algn="just"/>
            <a:endParaRPr lang="en-US" alt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 algn="just"/>
            <a:endParaRPr lang="en-US" alt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just">
              <a:buNone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     </a:t>
            </a: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just">
              <a:buNone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https://thispersondoesnotexist.com/</a:t>
            </a:r>
            <a:endParaRPr lang="en-US" sz="1575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 algn="just"/>
            <a:endParaRPr lang="en-US" sz="1575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 algn="just"/>
            <a:endParaRPr lang="en-US" sz="1575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 algn="just"/>
            <a:endParaRPr lang="en-US" sz="1575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 algn="just"/>
            <a:endParaRPr lang="en-US" sz="1575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 algn="just"/>
            <a:endParaRPr lang="en-US" sz="1575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 algn="just"/>
            <a:endParaRPr lang="en-US" sz="1575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 algn="just"/>
            <a:endParaRPr lang="en-US" sz="1575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 algn="just"/>
            <a:endParaRPr lang="en-US" sz="1575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 algn="just"/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85433"/>
            <a:ext cx="10972800" cy="1143000"/>
          </a:xfrm>
        </p:spPr>
        <p:txBody>
          <a:bodyPr/>
          <a:lstStyle/>
          <a:p>
            <a:pPr algn="l"/>
            <a:r>
              <a:rPr lang="en-US" altLang="en-US" sz="3200" dirty="0" smtClean="0">
                <a:latin typeface="Calibri" panose="020F0502020204030204" pitchFamily="34" charset="0"/>
                <a:cs typeface="Calibri" panose="020F0502020204030204" pitchFamily="34" charset="0"/>
              </a:rPr>
              <a:t>Motivation: Why do we need GANs?</a:t>
            </a:r>
            <a:endParaRPr lang="en-US" altLang="en-US" sz="32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 Placeholder 2"/>
          <p:cNvSpPr txBox="1">
            <a:spLocks noGrp="1"/>
          </p:cNvSpPr>
          <p:nvPr>
            <p:ph type="body" idx="1"/>
          </p:nvPr>
        </p:nvSpPr>
        <p:spPr>
          <a:xfrm>
            <a:off x="609600" y="1573530"/>
            <a:ext cx="5210175" cy="4824730"/>
          </a:xfrm>
          <a:prstGeom prst="rect">
            <a:avLst/>
          </a:prstGeom>
        </p:spPr>
        <p:txBody>
          <a:bodyPr>
            <a:normAutofit/>
          </a:bodyPr>
          <a:lstStyle>
            <a:lvl1pPr lvl="0">
              <a:defRPr/>
            </a:lvl1pPr>
          </a:lstStyle>
          <a:p>
            <a:pPr lvl="0" algn="just"/>
            <a:r>
              <a:rPr lang="en-US" alt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As stated before, GANs are used to perform high dimensional modelling of complex datasets. </a:t>
            </a:r>
            <a:endParaRPr lang="en-US" alt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 algn="just"/>
            <a:r>
              <a:rPr lang="en-US" alt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There are already several methodologies which accomplish the same.</a:t>
            </a:r>
            <a:endParaRPr lang="en-US" alt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 algn="just"/>
            <a:r>
              <a:rPr lang="en-US" alt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Here, we examine the novelty introduced with GANs.</a:t>
            </a:r>
            <a:endParaRPr lang="en-US" alt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 algn="just"/>
            <a:r>
              <a:rPr lang="en-US" alt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GANs are essentially generative opposed to discriminative.</a:t>
            </a:r>
            <a:endParaRPr lang="en-US" alt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 algn="just"/>
            <a:r>
              <a:rPr lang="en-US" alt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Traditionally, these types of tasks were performed using discriminative models, as opposed to generative ones. </a:t>
            </a:r>
            <a:endParaRPr lang="en-US" alt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 algn="just"/>
            <a:r>
              <a:rPr lang="en-US" alt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What are generative and discriminative models?</a:t>
            </a:r>
            <a:endParaRPr lang="en-US" alt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 algn="just"/>
            <a:endParaRPr lang="en-US" alt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just">
              <a:buNone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     </a:t>
            </a: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just">
              <a:buNone/>
            </a:pP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 algn="just"/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 algn="just"/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 algn="just"/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 algn="just"/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 algn="just"/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 algn="just"/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 algn="just"/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 algn="just"/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 Placeholder 2"/>
          <p:cNvSpPr txBox="1">
            <a:spLocks noGrp="1"/>
          </p:cNvSpPr>
          <p:nvPr/>
        </p:nvSpPr>
        <p:spPr>
          <a:xfrm>
            <a:off x="6088380" y="1573530"/>
            <a:ext cx="5843270" cy="4824730"/>
          </a:xfrm>
          <a:prstGeom prst="rect">
            <a:avLst/>
          </a:prstGeom>
          <a:noFill/>
          <a:ln w="9525">
            <a:noFill/>
          </a:ln>
        </p:spPr>
        <p:txBody>
          <a:bodyPr>
            <a:normAutofit/>
          </a:bodyPr>
          <a:lstStyle>
            <a:lvl1pPr lvl="0">
              <a:defRPr/>
            </a:lvl1pPr>
          </a:lstStyle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Generative Models:</a:t>
            </a:r>
            <a:endParaRPr lang="en-US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Models the actual distribution of each class.</a:t>
            </a:r>
            <a:endParaRPr lang="en-US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Examples:</a:t>
            </a:r>
            <a:endParaRPr lang="en-US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200150" lvl="2" indent="-285750" algn="just">
              <a:buFont typeface="Arial" panose="020B0604020202020204" pitchFamily="34" charset="0"/>
              <a:buChar char="•"/>
            </a:pP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Naive Bayes classifier </a:t>
            </a:r>
            <a:endParaRPr lang="en-US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200150" lvl="2" indent="-285750" algn="just">
              <a:buFont typeface="Arial" panose="020B0604020202020204" pitchFamily="34" charset="0"/>
              <a:buChar char="•"/>
            </a:pP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Bayesian networks</a:t>
            </a:r>
            <a:endParaRPr lang="en-US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200150" lvl="2" indent="-285750" algn="just">
              <a:buFont typeface="Arial" panose="020B0604020202020204" pitchFamily="34" charset="0"/>
              <a:buChar char="•"/>
            </a:pP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Markov random fields</a:t>
            </a:r>
            <a:endParaRPr lang="en-US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endParaRPr lang="en-US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Discriminative Models:</a:t>
            </a:r>
            <a:endParaRPr lang="en-US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Models the decision boundary between classes.</a:t>
            </a:r>
            <a:endParaRPr lang="en-US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Examples:</a:t>
            </a:r>
            <a:endParaRPr lang="en-US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200150" lvl="2" indent="-285750" algn="just">
              <a:buFont typeface="Arial" panose="020B0604020202020204" pitchFamily="34" charset="0"/>
              <a:buChar char="•"/>
            </a:pP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Support-Vector Machines</a:t>
            </a:r>
            <a:endParaRPr lang="en-US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200150" lvl="2" indent="-285750" algn="just">
              <a:buFont typeface="Arial" panose="020B0604020202020204" pitchFamily="34" charset="0"/>
              <a:buChar char="•"/>
            </a:pP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Logistic regression</a:t>
            </a:r>
            <a:endParaRPr lang="en-US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200150" lvl="2" indent="-285750" algn="just">
              <a:buFont typeface="Arial" panose="020B0604020202020204" pitchFamily="34" charset="0"/>
              <a:buChar char="•"/>
            </a:pP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Neural networks (conventional)</a:t>
            </a:r>
            <a:endParaRPr lang="en-US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200150" lvl="2" indent="-285750" algn="just">
              <a:buFont typeface="Arial" panose="020B0604020202020204" pitchFamily="34" charset="0"/>
              <a:buChar char="•"/>
            </a:pP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Nearest-neighbour</a:t>
            </a:r>
            <a:endParaRPr lang="en-US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endParaRPr lang="en-US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 algn="just"/>
            <a:endParaRPr lang="en-US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just">
              <a:buNone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     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just">
              <a:buNone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 algn="just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 algn="just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 algn="just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 algn="just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 algn="just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 algn="just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 algn="just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 algn="just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85433"/>
            <a:ext cx="10972800" cy="1143000"/>
          </a:xfrm>
        </p:spPr>
        <p:txBody>
          <a:bodyPr/>
          <a:lstStyle/>
          <a:p>
            <a:pPr algn="l"/>
            <a:r>
              <a:rPr lang="en-US" altLang="en-US" sz="3200" dirty="0" smtClean="0">
                <a:latin typeface="Calibri" panose="020F0502020204030204" pitchFamily="34" charset="0"/>
                <a:cs typeface="Calibri" panose="020F0502020204030204" pitchFamily="34" charset="0"/>
              </a:rPr>
              <a:t>Discriminative Models</a:t>
            </a:r>
            <a:endParaRPr lang="en-US" altLang="en-US" sz="32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 Placeholder 2"/>
          <p:cNvSpPr txBox="1">
            <a:spLocks noGrp="1"/>
          </p:cNvSpPr>
          <p:nvPr>
            <p:ph type="body" idx="1"/>
          </p:nvPr>
        </p:nvSpPr>
        <p:spPr>
          <a:xfrm>
            <a:off x="609600" y="1573530"/>
            <a:ext cx="5210175" cy="4824730"/>
          </a:xfrm>
          <a:prstGeom prst="rect">
            <a:avLst/>
          </a:prstGeom>
        </p:spPr>
        <p:txBody>
          <a:bodyPr>
            <a:normAutofit/>
          </a:bodyPr>
          <a:lstStyle>
            <a:lvl1pPr lvl="0">
              <a:defRPr/>
            </a:lvl1pPr>
          </a:lstStyle>
          <a:p>
            <a:pPr lvl="0" algn="just"/>
            <a:r>
              <a:rPr lang="en-US" alt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Consider two different networks A and B, which are each provided two images, a car and a truck. Their is objective is to correctly determine which type of vehicle a newly provided image would be.</a:t>
            </a:r>
            <a:endParaRPr lang="en-US" alt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 algn="just"/>
            <a:r>
              <a:rPr lang="en-US" alt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Assume a new image of a car is provided to network A, with its task being to find out if it is a car or a truck. The network A does not know exactly what a car is, or what a truck is - it hasn’t captured the entire model. </a:t>
            </a:r>
            <a:endParaRPr lang="en-US" alt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 algn="just"/>
            <a:r>
              <a:rPr lang="en-US" alt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However, it has captured the differences in the features of a car and a truck. Using this information, the network A finds the solution. This methodology is ‘discriminative’.</a:t>
            </a:r>
            <a:endParaRPr lang="en-US" alt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 algn="just"/>
            <a:r>
              <a:rPr lang="en-US" alt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This is much easier to do than to try and capture the entire model.</a:t>
            </a:r>
            <a:endParaRPr lang="en-US" alt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just">
              <a:buNone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     </a:t>
            </a: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just">
              <a:buNone/>
            </a:pP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 algn="just"/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 algn="just"/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 algn="just"/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 algn="just"/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 algn="just"/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 algn="just"/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 algn="just"/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 algn="just"/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 Placeholder 2"/>
              <p:cNvSpPr txBox="1">
                <a:spLocks noGrp="1"/>
              </p:cNvSpPr>
              <p:nvPr/>
            </p:nvSpPr>
            <p:spPr>
              <a:xfrm>
                <a:off x="6109335" y="1573530"/>
                <a:ext cx="5843270" cy="482473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normAutofit/>
              </a:bodyPr>
              <a:lstStyle>
                <a:lvl1pPr lvl="0">
                  <a:defRPr/>
                </a:lvl1pPr>
              </a:lstStyle>
              <a:p>
                <a:pPr marL="285750" lvl="0" indent="-285750" algn="just">
                  <a:buFont typeface="Arial" panose="020B0604020202020204" pitchFamily="34" charset="0"/>
                  <a:buChar char="•"/>
                </a:pPr>
                <a:r>
                  <a:rPr lang="en-US" alt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Both types of models are fundamentally trying to determine the conditional probability:</a:t>
                </a:r>
                <a:endParaRPr lang="en-US" altLang="en-US" sz="1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lvl="0" indent="-285750" algn="just">
                  <a:buFont typeface="Arial" panose="020B0604020202020204" pitchFamily="34" charset="0"/>
                  <a:buChar char="•"/>
                </a:pPr>
                <a:endParaRPr lang="en-US" altLang="en-US" sz="1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0" indent="0" algn="ctr"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sz="1800" i="1" dirty="0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</m:ctrlPr>
                      </m:sSupPr>
                      <m:e>
                        <m:r>
                          <a:rPr lang="en-US" altLang="en-US" sz="1800" i="1" dirty="0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𝑃</m:t>
                        </m:r>
                      </m:e>
                      <m:sup>
                        <m:r>
                          <a:rPr lang="en-US" altLang="en-US" sz="1800" i="1" dirty="0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^</m:t>
                        </m:r>
                      </m:sup>
                    </m:sSup>
                    <m:r>
                      <a:rPr lang="en-US" altLang="en-US" sz="1800" i="1" dirty="0">
                        <a:latin typeface="DejaVu Math TeX Gyre" panose="02000503000000000000" charset="0"/>
                        <a:cs typeface="DejaVu Math TeX Gyre" panose="02000503000000000000" charset="0"/>
                      </a:rPr>
                      <m:t>=</m:t>
                    </m:r>
                    <m:r>
                      <a:rPr lang="en-US" altLang="en-US" sz="1800" i="1" dirty="0">
                        <a:latin typeface="DejaVu Math TeX Gyre" panose="02000503000000000000" charset="0"/>
                        <a:cs typeface="DejaVu Math TeX Gyre" panose="02000503000000000000" charset="0"/>
                      </a:rPr>
                      <m:t>𝑃</m:t>
                    </m:r>
                    <m:r>
                      <a:rPr lang="en-US" altLang="en-US" sz="1800" i="1" dirty="0">
                        <a:latin typeface="DejaVu Math TeX Gyre" panose="02000503000000000000" charset="0"/>
                        <a:cs typeface="DejaVu Math TeX Gyre" panose="02000503000000000000" charset="0"/>
                      </a:rPr>
                      <m:t>(</m:t>
                    </m:r>
                    <m:r>
                      <a:rPr lang="en-US" altLang="en-US" sz="1800" i="1" dirty="0">
                        <a:latin typeface="DejaVu Math TeX Gyre" panose="02000503000000000000" charset="0"/>
                        <a:cs typeface="DejaVu Math TeX Gyre" panose="02000503000000000000" charset="0"/>
                      </a:rPr>
                      <m:t>𝑉𝑒ℎ𝑖𝑐𝑙𝑒</m:t>
                    </m:r>
                    <m:r>
                      <a:rPr lang="en-US" altLang="en-US" sz="1800" i="1" dirty="0">
                        <a:latin typeface="DejaVu Math TeX Gyre" panose="02000503000000000000" charset="0"/>
                        <a:cs typeface="DejaVu Math TeX Gyre" panose="02000503000000000000" charset="0"/>
                      </a:rPr>
                      <m:t> | </m:t>
                    </m:r>
                    <m:r>
                      <a:rPr lang="en-US" altLang="en-US" sz="1800" i="1" dirty="0">
                        <a:latin typeface="DejaVu Math TeX Gyre" panose="02000503000000000000" charset="0"/>
                        <a:cs typeface="DejaVu Math TeX Gyre" panose="02000503000000000000" charset="0"/>
                      </a:rPr>
                      <m:t>𝐹𝑒𝑎𝑡𝑢𝑟𝑒𝑠</m:t>
                    </m:r>
                    <m:r>
                      <a:rPr lang="en-US" altLang="en-US" sz="1800" i="1" dirty="0">
                        <a:latin typeface="DejaVu Math TeX Gyre" panose="02000503000000000000" charset="0"/>
                        <a:cs typeface="DejaVu Math TeX Gyre" panose="02000503000000000000" charset="0"/>
                      </a:rPr>
                      <m:t>)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    </a:t>
                </a:r>
                <a:endParaRPr lang="en-US" sz="1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0" indent="0" algn="ctr">
                  <a:buFont typeface="Arial" panose="020B0604020202020204" pitchFamily="34" charset="0"/>
                  <a:buNone/>
                </a:pPr>
                <a:endParaRPr lang="en-US" sz="1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lvl="0" indent="-285750" algn="l">
                  <a:buFont typeface="Arial" panose="020B0604020202020204" pitchFamily="34" charset="0"/>
                  <a:buChar char="•"/>
                </a:pPr>
                <a:r>
                  <a:rPr lang="en-US" alt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 discriminative model tries to find this by modelling the decision boundary between the various classes.</a:t>
                </a:r>
                <a:endParaRPr lang="en-US" altLang="en-US" sz="1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lvl="0" indent="-285750" algn="l">
                  <a:buFont typeface="Arial" panose="020B0604020202020204" pitchFamily="34" charset="0"/>
                  <a:buChar char="•"/>
                </a:pPr>
                <a:endParaRPr lang="en-US" altLang="en-US" sz="1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lvl="0" indent="-285750" algn="l">
                  <a:buFont typeface="Arial" panose="020B0604020202020204" pitchFamily="34" charset="0"/>
                  <a:buChar char="•"/>
                </a:pPr>
                <a:r>
                  <a:rPr lang="en-US" alt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In other words, determine P(Y|X) from training data.</a:t>
                </a:r>
                <a:endParaRPr lang="en-US" sz="1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lvl="0" indent="-285750" algn="just">
                  <a:buFont typeface="Arial" panose="020B0604020202020204" pitchFamily="34" charset="0"/>
                  <a:buChar char="•"/>
                </a:pPr>
                <a:endParaRPr lang="en-US" sz="1575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lvl="0" indent="-285750" algn="just">
                  <a:buFont typeface="Arial" panose="020B0604020202020204" pitchFamily="34" charset="0"/>
                  <a:buChar char="•"/>
                </a:pPr>
                <a:endParaRPr lang="en-US" sz="1575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lvl="0" indent="-285750" algn="just">
                  <a:buFont typeface="Arial" panose="020B0604020202020204" pitchFamily="34" charset="0"/>
                  <a:buChar char="•"/>
                </a:pPr>
                <a:endParaRPr lang="en-US" sz="1575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lvl="0" indent="-285750" algn="just">
                  <a:buFont typeface="Arial" panose="020B0604020202020204" pitchFamily="34" charset="0"/>
                  <a:buChar char="•"/>
                </a:pPr>
                <a:endParaRPr lang="en-US" sz="1575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lvl="0" indent="-285750" algn="just">
                  <a:buFont typeface="Arial" panose="020B0604020202020204" pitchFamily="34" charset="0"/>
                  <a:buChar char="•"/>
                </a:pPr>
                <a:endParaRPr lang="en-US" sz="1575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lvl="0" indent="-285750" algn="just">
                  <a:buFont typeface="Arial" panose="020B0604020202020204" pitchFamily="34" charset="0"/>
                  <a:buChar char="•"/>
                </a:pPr>
                <a:endParaRPr lang="en-US" sz="1575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lvl="0" indent="-285750" algn="just">
                  <a:buFont typeface="Arial" panose="020B0604020202020204" pitchFamily="34" charset="0"/>
                  <a:buChar char="•"/>
                </a:pPr>
                <a:endParaRPr lang="en-US" sz="1575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lvl="0" indent="-285750" algn="just">
                  <a:buFont typeface="Arial" panose="020B0604020202020204" pitchFamily="34" charset="0"/>
                  <a:buChar char="•"/>
                </a:pPr>
                <a:endParaRPr lang="en-US" sz="1575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lvl="0" indent="-285750" algn="just"/>
                <a:endParaRPr lang="en-US" sz="1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5" name="Tex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9335" y="1573530"/>
                <a:ext cx="5843270" cy="4824730"/>
              </a:xfrm>
              <a:prstGeom prst="rect">
                <a:avLst/>
              </a:prstGeom>
              <a:blipFill rotWithShape="1">
                <a:blip r:embed="rId1"/>
                <a:stretch>
                  <a:fillRect/>
                </a:stretch>
              </a:blipFill>
              <a:ln w="9525">
                <a:noFill/>
              </a:ln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85433"/>
            <a:ext cx="10972800" cy="1143000"/>
          </a:xfrm>
        </p:spPr>
        <p:txBody>
          <a:bodyPr/>
          <a:lstStyle/>
          <a:p>
            <a:pPr algn="l"/>
            <a:r>
              <a:rPr lang="en-US" altLang="en-US" sz="3200" dirty="0" smtClean="0">
                <a:latin typeface="Calibri" panose="020F0502020204030204" pitchFamily="34" charset="0"/>
                <a:cs typeface="Calibri" panose="020F0502020204030204" pitchFamily="34" charset="0"/>
              </a:rPr>
              <a:t>Generative Models</a:t>
            </a:r>
            <a:endParaRPr lang="en-US" altLang="en-US" sz="32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 Placeholder 2"/>
          <p:cNvSpPr txBox="1">
            <a:spLocks noGrp="1"/>
          </p:cNvSpPr>
          <p:nvPr>
            <p:ph type="body" idx="1"/>
          </p:nvPr>
        </p:nvSpPr>
        <p:spPr>
          <a:xfrm>
            <a:off x="609600" y="1573530"/>
            <a:ext cx="5210175" cy="4824730"/>
          </a:xfrm>
          <a:prstGeom prst="rect">
            <a:avLst/>
          </a:prstGeom>
        </p:spPr>
        <p:txBody>
          <a:bodyPr>
            <a:normAutofit/>
          </a:bodyPr>
          <a:lstStyle>
            <a:lvl1pPr lvl="0">
              <a:defRPr/>
            </a:lvl1pPr>
          </a:lstStyle>
          <a:p>
            <a:pPr lvl="0" algn="just"/>
            <a:r>
              <a:rPr lang="en-US" alt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Consider the same example which we saw before. </a:t>
            </a:r>
            <a:endParaRPr lang="en-US" alt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 algn="just"/>
            <a:r>
              <a:rPr lang="en-US" altLang="en-US" sz="1800" dirty="0"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Consider the a new image of a car is provided to neural network B. B, unlike its counterpart, is able to compute the entire features which represents a ‘car’, because it has captured or modelled it fully. </a:t>
            </a:r>
            <a:endParaRPr lang="en-US" altLang="en-US" sz="1800" dirty="0">
              <a:latin typeface="Calibri" panose="020F0502020204030204" pitchFamily="34" charset="0"/>
              <a:cs typeface="Calibri" panose="020F0502020204030204" pitchFamily="34" charset="0"/>
              <a:sym typeface="+mn-ea"/>
            </a:endParaRPr>
          </a:p>
          <a:p>
            <a:pPr lvl="0" algn="just"/>
            <a:r>
              <a:rPr lang="en-US" altLang="en-US" sz="1800" dirty="0"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Now, based on this known model, it compares to see if the new image is similar to the car it has modelled to find the solution. Neural network A is, therefore, generative. </a:t>
            </a:r>
            <a:endParaRPr lang="en-US" altLang="en-US" sz="1800" dirty="0">
              <a:latin typeface="Calibri" panose="020F0502020204030204" pitchFamily="34" charset="0"/>
              <a:cs typeface="Calibri" panose="020F0502020204030204" pitchFamily="34" charset="0"/>
              <a:sym typeface="+mn-ea"/>
            </a:endParaRPr>
          </a:p>
          <a:p>
            <a:pPr lvl="0" algn="just"/>
            <a:r>
              <a:rPr lang="en-US" altLang="en-US" sz="1800" dirty="0"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Involves more effort than discriminative models.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     </a:t>
            </a: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just">
              <a:buNone/>
            </a:pP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 algn="just"/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 algn="just"/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 algn="just"/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 algn="just"/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 algn="just"/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 algn="just"/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 algn="just"/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 algn="just"/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 Placeholder 2"/>
          <p:cNvSpPr txBox="1">
            <a:spLocks noGrp="1"/>
          </p:cNvSpPr>
          <p:nvPr/>
        </p:nvSpPr>
        <p:spPr>
          <a:xfrm>
            <a:off x="6109335" y="1573530"/>
            <a:ext cx="5843270" cy="4824730"/>
          </a:xfrm>
          <a:prstGeom prst="rect">
            <a:avLst/>
          </a:prstGeom>
          <a:noFill/>
          <a:ln w="9525">
            <a:noFill/>
          </a:ln>
        </p:spPr>
        <p:txBody>
          <a:bodyPr>
            <a:normAutofit/>
          </a:bodyPr>
          <a:lstStyle>
            <a:lvl1pPr lvl="0">
              <a:defRPr/>
            </a:lvl1pPr>
          </a:lstStyle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This generative model is trying to find P(Y|X) by modelling the actual distribution of each class, as opposed to modelling just the class boundaries.</a:t>
            </a:r>
            <a:endParaRPr lang="en-US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endParaRPr lang="en-US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In other words, the generative models learns the joint probability distribution P(X,Y), and uses Bayes Theorem to find P(Y|X).</a:t>
            </a:r>
            <a:endParaRPr lang="en-US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endParaRPr lang="en-US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The value of P(Y|X) will possibly be different in both methods.</a:t>
            </a:r>
            <a:endParaRPr lang="en-US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endParaRPr lang="en-US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endParaRPr lang="en-US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 algn="just"/>
            <a:endParaRPr lang="en-US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just">
              <a:buNone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     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just">
              <a:buNone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 algn="just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 algn="just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 algn="just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 algn="just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 algn="just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 algn="just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 algn="just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 algn="just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85433"/>
            <a:ext cx="10972800" cy="1143000"/>
          </a:xfrm>
        </p:spPr>
        <p:txBody>
          <a:bodyPr/>
          <a:lstStyle/>
          <a:p>
            <a:pPr algn="l"/>
            <a:r>
              <a:rPr lang="en-US" altLang="en-US" sz="3200" dirty="0" smtClean="0">
                <a:latin typeface="Calibri" panose="020F0502020204030204" pitchFamily="34" charset="0"/>
                <a:cs typeface="Calibri" panose="020F0502020204030204" pitchFamily="34" charset="0"/>
              </a:rPr>
              <a:t>Discriminative vs Generative</a:t>
            </a:r>
            <a:endParaRPr lang="en-US" altLang="en-US" sz="32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 Placeholder 2"/>
          <p:cNvSpPr txBox="1">
            <a:spLocks noGrp="1"/>
          </p:cNvSpPr>
          <p:nvPr>
            <p:ph type="body" idx="1"/>
          </p:nvPr>
        </p:nvSpPr>
        <p:spPr>
          <a:xfrm>
            <a:off x="609600" y="1573530"/>
            <a:ext cx="10972165" cy="4824730"/>
          </a:xfrm>
          <a:prstGeom prst="rect">
            <a:avLst/>
          </a:prstGeom>
        </p:spPr>
        <p:txBody>
          <a:bodyPr>
            <a:normAutofit lnSpcReduction="20000"/>
          </a:bodyPr>
          <a:lstStyle>
            <a:lvl1pPr lvl="0">
              <a:defRPr/>
            </a:lvl1pPr>
          </a:lstStyle>
          <a:p>
            <a:pPr marL="0" lvl="0" indent="0" algn="just">
              <a:buNone/>
            </a:pPr>
            <a:r>
              <a:rPr lang="en-US" alt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Fundamentally, the differences between discriminative and generative models are:</a:t>
            </a:r>
            <a:endParaRPr lang="en-US" alt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 algn="just"/>
            <a:endParaRPr lang="en-US" alt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 algn="just"/>
            <a:r>
              <a:rPr lang="en-US" alt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Generative:</a:t>
            </a:r>
            <a:endParaRPr lang="en-US" alt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US" alt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Pros: A nice, well-rounded model of the dataset is at our disposal. This can be used to generate other well-defined instances.</a:t>
            </a:r>
            <a:endParaRPr lang="en-US" alt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US" alt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Cons: Not easy to model - involves high computations costs and in most cases, non-tractable.</a:t>
            </a:r>
            <a:endParaRPr lang="en-US" alt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 algn="just">
              <a:buFont typeface="Arial" panose="020B0604020202020204" pitchFamily="34" charset="0"/>
              <a:buChar char="•"/>
            </a:pPr>
            <a:endParaRPr lang="en-US" alt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 algn="just">
              <a:buFont typeface="Arial" panose="020B0604020202020204" pitchFamily="34" charset="0"/>
              <a:buChar char="•"/>
            </a:pPr>
            <a:r>
              <a:rPr lang="en-US" alt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Discriminative:</a:t>
            </a:r>
            <a:endParaRPr lang="en-US" alt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US" alt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Pros: Easy to model. Can be modelled with limited number of data points in the training set.</a:t>
            </a:r>
            <a:endParaRPr lang="en-US" alt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US" alt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Cons: The end result can be used as a suitable classifier, but cannot be used to generate synthetic samples. The full model of the distribution is not captured.</a:t>
            </a:r>
            <a:endParaRPr lang="en-US" alt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 algn="just">
              <a:buFont typeface="Arial" panose="020B0604020202020204" pitchFamily="34" charset="0"/>
              <a:buChar char="•"/>
            </a:pPr>
            <a:endParaRPr lang="en-US" alt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just">
              <a:buFont typeface="Arial" panose="020B0604020202020204" pitchFamily="34" charset="0"/>
              <a:buNone/>
            </a:pPr>
            <a:r>
              <a:rPr lang="en-US" altLang="en-US" sz="2055" dirty="0">
                <a:latin typeface="Calibri" panose="020F0502020204030204" pitchFamily="34" charset="0"/>
                <a:cs typeface="Calibri" panose="020F0502020204030204" pitchFamily="34" charset="0"/>
              </a:rPr>
              <a:t>Therefore, in-spite of the advantages offered by generative models, their use in inhibited due to high, non-polynomial time complexities. What we need is a nice generative model that is tractable.</a:t>
            </a:r>
            <a:endParaRPr lang="en-US" altLang="en-US" sz="2055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 algn="just">
              <a:buFont typeface="Arial" panose="020B0604020202020204" pitchFamily="34" charset="0"/>
              <a:buChar char="•"/>
            </a:pPr>
            <a:endParaRPr lang="en-US" alt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 algn="just"/>
            <a:endParaRPr lang="en-US" alt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just">
              <a:buNone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     </a:t>
            </a: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just">
              <a:buNone/>
            </a:pP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 algn="just"/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 algn="just"/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 algn="just"/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 algn="just"/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 algn="just"/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 algn="just"/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 algn="just"/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 algn="just"/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7DB6EF"/>
      </a:accent1>
      <a:accent2>
        <a:srgbClr val="C0504D"/>
      </a:accent2>
      <a:accent3>
        <a:srgbClr val="FFFFFF"/>
      </a:accent3>
      <a:accent4>
        <a:srgbClr val="000000"/>
      </a:accent4>
      <a:accent5>
        <a:srgbClr val="C0D7F5"/>
      </a:accent5>
      <a:accent6>
        <a:srgbClr val="AC4744"/>
      </a:accent6>
      <a:hlink>
        <a:srgbClr val="0066CC"/>
      </a:hlink>
      <a:folHlink>
        <a:srgbClr val="800080"/>
      </a:folHlink>
    </a:clrScheme>
    <a:fontScheme name="">
      <a:majorFont>
        <a:latin typeface="Arial"/>
        <a:ea typeface="Arial"/>
        <a:cs typeface=""/>
      </a:majorFont>
      <a:minorFont>
        <a:latin typeface="Arial"/>
        <a:ea typeface="Ari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4"/>
        </a:accent5>
        <a:accent6>
          <a:srgbClr val="E5895B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7B7E5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BFAF7"/>
        </a:accent3>
        <a:accent4>
          <a:srgbClr val="000000"/>
        </a:accent4>
        <a:accent5>
          <a:srgbClr val="FFFFFF"/>
        </a:accent5>
        <a:accent6>
          <a:srgbClr val="7EB1E5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7B7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8080"/>
        </a:lt1>
        <a:dk2>
          <a:srgbClr val="FFFF99"/>
        </a:dk2>
        <a:lt2>
          <a:srgbClr val="005A58"/>
        </a:lt2>
        <a:accent1>
          <a:srgbClr val="006462"/>
        </a:accent1>
        <a:accent2>
          <a:srgbClr val="6D6FC7"/>
        </a:accent2>
        <a:accent3>
          <a:srgbClr val="AAC1C1"/>
        </a:accent3>
        <a:accent4>
          <a:srgbClr val="DCDCDC"/>
        </a:accent4>
        <a:accent5>
          <a:srgbClr val="AAB8B8"/>
        </a:accent5>
        <a:accent6>
          <a:srgbClr val="6163B2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800000"/>
        </a:lt1>
        <a:dk2>
          <a:srgbClr val="DFD293"/>
        </a:dk2>
        <a:lt2>
          <a:srgbClr val="5C1F00"/>
        </a:lt2>
        <a:accent1>
          <a:srgbClr val="CC3300"/>
        </a:accent1>
        <a:accent2>
          <a:srgbClr val="BE7960"/>
        </a:accent2>
        <a:accent3>
          <a:srgbClr val="C1AAAA"/>
        </a:accent3>
        <a:accent4>
          <a:srgbClr val="DCDCDC"/>
        </a:accent4>
        <a:accent5>
          <a:srgbClr val="E2ADAA"/>
        </a:accent5>
        <a:accent6>
          <a:srgbClr val="AA6C55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CCFFFF"/>
        </a:dk2>
        <a:lt2>
          <a:srgbClr val="003366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CDCDC"/>
        </a:accent4>
        <a:accent5>
          <a:srgbClr val="ADB9E2"/>
        </a:accent5>
        <a:accent6>
          <a:srgbClr val="009D0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00"/>
        </a:lt1>
        <a:dk2>
          <a:srgbClr val="E3EBF1"/>
        </a:dk2>
        <a:lt2>
          <a:srgbClr val="336699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CDCDC"/>
        </a:accent4>
        <a:accent5>
          <a:srgbClr val="AAADCA"/>
        </a:accent5>
        <a:accent6>
          <a:srgbClr val="3E7B43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86B5D"/>
        </a:lt1>
        <a:dk2>
          <a:srgbClr val="D1D1CB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CDCDC"/>
        </a:accent4>
        <a:accent5>
          <a:srgbClr val="C7C7C1"/>
        </a:accent5>
        <a:accent6>
          <a:srgbClr val="728D96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66699"/>
        </a:lt1>
        <a:dk2>
          <a:srgbClr val="FFFFFF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B9B9CA"/>
        </a:accent3>
        <a:accent4>
          <a:srgbClr val="DCDCDC"/>
        </a:accent4>
        <a:accent5>
          <a:srgbClr val="B7B5BF"/>
        </a:accent5>
        <a:accent6>
          <a:srgbClr val="5B5BE5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23E26"/>
        </a:lt1>
        <a:dk2>
          <a:srgbClr val="DFC08D"/>
        </a:dk2>
        <a:lt2>
          <a:srgbClr val="2D2015"/>
        </a:lt2>
        <a:accent1>
          <a:srgbClr val="8C7B70"/>
        </a:accent1>
        <a:accent2>
          <a:srgbClr val="8F5F2F"/>
        </a:accent2>
        <a:accent3>
          <a:srgbClr val="B3AFAB"/>
        </a:accent3>
        <a:accent4>
          <a:srgbClr val="DCDCDC"/>
        </a:accent4>
        <a:accent5>
          <a:srgbClr val="C5BFBC"/>
        </a:accent5>
        <a:accent6>
          <a:srgbClr val="805529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7DB6EF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C0D7F5"/>
        </a:accent5>
        <a:accent6>
          <a:srgbClr val="AC4744"/>
        </a:accent6>
        <a:hlink>
          <a:srgbClr val="0066CC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0</TotalTime>
  <Words>8121</Words>
  <Application>WPS Presentation</Application>
  <PresentationFormat>Widescreen</PresentationFormat>
  <Paragraphs>475</Paragraphs>
  <Slides>23</Slides>
  <Notes>8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37" baseType="lpstr">
      <vt:lpstr>Arial</vt:lpstr>
      <vt:lpstr>SimSun</vt:lpstr>
      <vt:lpstr>Wingdings</vt:lpstr>
      <vt:lpstr>Calibri</vt:lpstr>
      <vt:lpstr>Arial</vt:lpstr>
      <vt:lpstr>Calibri</vt:lpstr>
      <vt:lpstr>DejaVu Math TeX Gyre</vt:lpstr>
      <vt:lpstr>Constantia</vt:lpstr>
      <vt:lpstr>Georgia</vt:lpstr>
      <vt:lpstr>Constantia</vt:lpstr>
      <vt:lpstr>Gubbi</vt:lpstr>
      <vt:lpstr>微软雅黑</vt:lpstr>
      <vt:lpstr>Arial Unicode MS</vt:lpstr>
      <vt:lpstr>Default Design</vt:lpstr>
      <vt:lpstr>Generative Adverserial Networks for Image Forgery</vt:lpstr>
      <vt:lpstr>Presentation Overview</vt:lpstr>
      <vt:lpstr>Generative Adverserial Networks: Introduction</vt:lpstr>
      <vt:lpstr>Applications</vt:lpstr>
      <vt:lpstr>Applications</vt:lpstr>
      <vt:lpstr>Motivation: Why do we need GANs?</vt:lpstr>
      <vt:lpstr>Discriminative Models</vt:lpstr>
      <vt:lpstr>Generative Models</vt:lpstr>
      <vt:lpstr>Discriminative vs Generative</vt:lpstr>
      <vt:lpstr>Generative Adverserial Networks</vt:lpstr>
      <vt:lpstr>Generative Adverserial Networks</vt:lpstr>
      <vt:lpstr>GAN: Architecture</vt:lpstr>
      <vt:lpstr>GAN: Methodology</vt:lpstr>
      <vt:lpstr>GAN: Methodology</vt:lpstr>
      <vt:lpstr>GAN: Example </vt:lpstr>
      <vt:lpstr>GAN: Example </vt:lpstr>
      <vt:lpstr>GAN: Example </vt:lpstr>
      <vt:lpstr>GAN: Example</vt:lpstr>
      <vt:lpstr>GAN: Example</vt:lpstr>
      <vt:lpstr>Hands-On Demo 1  DC-GAN - PyTorch:   </vt:lpstr>
      <vt:lpstr>Hands-On Demo 2  Nvidia StyleGAN    https://github.com/NVlabs/stylegan    </vt:lpstr>
      <vt:lpstr>GAN: Research at CSU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Financial Stock Market Prognosis using Artificial Neural Networks</dc:title>
  <dc:creator>Vignesh Vijaykumar .M.P</dc:creator>
  <cp:lastModifiedBy>vignesh_pagadala</cp:lastModifiedBy>
  <cp:revision>55</cp:revision>
  <dcterms:created xsi:type="dcterms:W3CDTF">2020-06-30T06:51:06Z</dcterms:created>
  <dcterms:modified xsi:type="dcterms:W3CDTF">2020-06-30T06:51:06Z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1033-11.1.0.9126</vt:lpwstr>
  </property>
</Properties>
</file>